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24"/>
  </p:notesMasterIdLst>
  <p:handoutMasterIdLst>
    <p:handoutMasterId r:id="rId25"/>
  </p:handoutMasterIdLst>
  <p:sldIdLst>
    <p:sldId id="260" r:id="rId5"/>
    <p:sldId id="331" r:id="rId6"/>
    <p:sldId id="333" r:id="rId7"/>
    <p:sldId id="346" r:id="rId8"/>
    <p:sldId id="334" r:id="rId9"/>
    <p:sldId id="335" r:id="rId10"/>
    <p:sldId id="336" r:id="rId11"/>
    <p:sldId id="337" r:id="rId12"/>
    <p:sldId id="338" r:id="rId13"/>
    <p:sldId id="339" r:id="rId14"/>
    <p:sldId id="340" r:id="rId15"/>
    <p:sldId id="341" r:id="rId16"/>
    <p:sldId id="348" r:id="rId17"/>
    <p:sldId id="343" r:id="rId18"/>
    <p:sldId id="344" r:id="rId19"/>
    <p:sldId id="332" r:id="rId20"/>
    <p:sldId id="321" r:id="rId21"/>
    <p:sldId id="345" r:id="rId22"/>
    <p:sldId id="311" r:id="rId23"/>
  </p:sldIdLst>
  <p:sldSz cx="9144000" cy="5143500" type="screen16x9"/>
  <p:notesSz cx="6888163" cy="9193213"/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385" userDrawn="1">
          <p15:clr>
            <a:srgbClr val="A4A3A4"/>
          </p15:clr>
        </p15:guide>
        <p15:guide id="3" orient="horz" pos="2913" userDrawn="1">
          <p15:clr>
            <a:srgbClr val="A4A3A4"/>
          </p15:clr>
        </p15:guide>
        <p15:guide id="4" orient="horz" pos="781" userDrawn="1">
          <p15:clr>
            <a:srgbClr val="A4A3A4"/>
          </p15:clr>
        </p15:guide>
        <p15:guide id="5" pos="4468" userDrawn="1">
          <p15:clr>
            <a:srgbClr val="A4A3A4"/>
          </p15:clr>
        </p15:guide>
        <p15:guide id="6" pos="433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664FA06-1CAF-CF31-A3BA-68D40EAAE75C}" name="Tessa Kennedy-Martin" initials="TKM" userId="S::tessa@kmho.co.uk::c08f49e7-9a2d-4d76-bc0d-08c0784f1090" providerId="AD"/>
  <p188:author id="{99581427-ED03-EFFD-7A8F-A5A8C291527B}" name="Kristina Secnik Boye" initials="KSB" userId="S::boye_kristina_secnik@lilly.com::799b1e1c-2731-41b3-8458-155a08c11a4b" providerId="AD"/>
  <p188:author id="{E68DBF29-173B-1EE4-E980-EBF86C79181A}" name="Editor" initials="AT" userId="Editor" providerId="None"/>
  <p188:author id="{6F63812C-F741-F9C6-8C04-03E600A0134F}" name="Elly Stolk" initials="ES" userId="S::stolk@euroqol.org::b0991a24-4d07-450b-9633-9f8a518b3388" providerId="AD"/>
  <p188:author id="{A43D1B9A-9161-5786-8AB9-E3AD16A36363}" name="Michael Herdman" initials="MH" userId="bbf0bae7e5f6ac16" providerId="Windows Live"/>
  <p188:author id="{F23FA6E3-6AB1-CED4-D145-A1DB59DF23E9}" name="Matthew Kennedy-Martin" initials="MKM" userId="S::matt@kmho.co.uk::484a8848-a8eb-478f-9bf0-2625335bf411" providerId="AD"/>
  <p188:author id="{B588C0E6-A819-636B-4CA3-C06153180575}" name="Benjamin Ludwig" initials="BL" userId="S::b.ludwig@droste-haus.de::d778f978-aea8-47cd-bbb1-cb90ae7618d9" providerId="AD"/>
  <p188:author id="{7C7A97ED-8B66-0099-ECA6-EFD56B8DBC79}" name="Bernhard Slaap" initials="BS" userId="S::slaap@euroqol.org::a3fdaa88-e646-4d38-8ef0-ec054ec61e77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essa Kennedy-Martin" initials="TK" lastIdx="28" clrIdx="0">
    <p:extLst>
      <p:ext uri="{19B8F6BF-5375-455C-9EA6-DF929625EA0E}">
        <p15:presenceInfo xmlns:p15="http://schemas.microsoft.com/office/powerpoint/2012/main" userId="S::tessa@kmho.co.uk::c08f49e7-9a2d-4d76-bc0d-08c0784f1090" providerId="AD"/>
      </p:ext>
    </p:extLst>
  </p:cmAuthor>
  <p:cmAuthor id="2" name="Bernhard Slaap" initials="BS" lastIdx="9" clrIdx="1">
    <p:extLst>
      <p:ext uri="{19B8F6BF-5375-455C-9EA6-DF929625EA0E}">
        <p15:presenceInfo xmlns:p15="http://schemas.microsoft.com/office/powerpoint/2012/main" userId="f44d07da5e423127" providerId="Windows Live"/>
      </p:ext>
    </p:extLst>
  </p:cmAuthor>
  <p:cmAuthor id="3" name="Kristina Secnik Boye" initials="KSB" lastIdx="7" clrIdx="2">
    <p:extLst>
      <p:ext uri="{19B8F6BF-5375-455C-9EA6-DF929625EA0E}">
        <p15:presenceInfo xmlns:p15="http://schemas.microsoft.com/office/powerpoint/2012/main" userId="S::boye_kristina_secnik@lilly.com::799b1e1c-2731-41b3-8458-155a08c11a4b" providerId="AD"/>
      </p:ext>
    </p:extLst>
  </p:cmAuthor>
  <p:cmAuthor id="4" name="Michael Herdman" initials="MH" lastIdx="16" clrIdx="3">
    <p:extLst>
      <p:ext uri="{19B8F6BF-5375-455C-9EA6-DF929625EA0E}">
        <p15:presenceInfo xmlns:p15="http://schemas.microsoft.com/office/powerpoint/2012/main" userId="bbf0bae7e5f6ac16" providerId="Windows Live"/>
      </p:ext>
    </p:extLst>
  </p:cmAuthor>
  <p:cmAuthor id="5" name="Alison (Copyeditor)" initials="AT" lastIdx="28" clrIdx="4">
    <p:extLst>
      <p:ext uri="{19B8F6BF-5375-455C-9EA6-DF929625EA0E}">
        <p15:presenceInfo xmlns:p15="http://schemas.microsoft.com/office/powerpoint/2012/main" userId="Alison (Copyeditor)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C7F"/>
    <a:srgbClr val="F9FAC2"/>
    <a:srgbClr val="F9F9F9"/>
    <a:srgbClr val="F5F5F5"/>
    <a:srgbClr val="8B9D9C"/>
    <a:srgbClr val="AAB7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367" autoAdjust="0"/>
    <p:restoredTop sz="94662"/>
  </p:normalViewPr>
  <p:slideViewPr>
    <p:cSldViewPr snapToGrid="0" snapToObjects="1">
      <p:cViewPr varScale="1">
        <p:scale>
          <a:sx n="94" d="100"/>
          <a:sy n="94" d="100"/>
        </p:scale>
        <p:origin x="1056" y="90"/>
      </p:cViewPr>
      <p:guideLst>
        <p:guide orient="horz" pos="1620"/>
        <p:guide pos="385"/>
        <p:guide orient="horz" pos="2913"/>
        <p:guide orient="horz" pos="781"/>
        <p:guide pos="4468"/>
        <p:guide pos="433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161" d="100"/>
          <a:sy n="161" d="100"/>
        </p:scale>
        <p:origin x="5096" y="21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459661"/>
          </a:xfrm>
          <a:prstGeom prst="rect">
            <a:avLst/>
          </a:prstGeom>
        </p:spPr>
        <p:txBody>
          <a:bodyPr vert="horz" lIns="91888" tIns="45944" rIns="91888" bIns="45944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901698" y="0"/>
            <a:ext cx="2984871" cy="459661"/>
          </a:xfrm>
          <a:prstGeom prst="rect">
            <a:avLst/>
          </a:prstGeom>
        </p:spPr>
        <p:txBody>
          <a:bodyPr vert="horz" lIns="91888" tIns="45944" rIns="91888" bIns="45944" rtlCol="0"/>
          <a:lstStyle>
            <a:lvl1pPr algn="r">
              <a:defRPr sz="1200"/>
            </a:lvl1pPr>
          </a:lstStyle>
          <a:p>
            <a:fld id="{D9F13FF6-AFF5-0A4E-9B03-0C5AC4CA9251}" type="datetimeFigureOut">
              <a:rPr lang="nl-NL" smtClean="0"/>
              <a:pPr/>
              <a:t>18-4-2024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731957"/>
            <a:ext cx="2984871" cy="459661"/>
          </a:xfrm>
          <a:prstGeom prst="rect">
            <a:avLst/>
          </a:prstGeom>
        </p:spPr>
        <p:txBody>
          <a:bodyPr vert="horz" lIns="91888" tIns="45944" rIns="91888" bIns="45944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901698" y="8731957"/>
            <a:ext cx="2984871" cy="459661"/>
          </a:xfrm>
          <a:prstGeom prst="rect">
            <a:avLst/>
          </a:prstGeom>
        </p:spPr>
        <p:txBody>
          <a:bodyPr vert="horz" lIns="91888" tIns="45944" rIns="91888" bIns="45944" rtlCol="0" anchor="b"/>
          <a:lstStyle>
            <a:lvl1pPr algn="r">
              <a:defRPr sz="1200"/>
            </a:lvl1pPr>
          </a:lstStyle>
          <a:p>
            <a:fld id="{FD640437-FB5F-854F-8F2C-B47A9E76977A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1379054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459661"/>
          </a:xfrm>
          <a:prstGeom prst="rect">
            <a:avLst/>
          </a:prstGeom>
        </p:spPr>
        <p:txBody>
          <a:bodyPr vert="horz" lIns="91888" tIns="45944" rIns="91888" bIns="45944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459661"/>
          </a:xfrm>
          <a:prstGeom prst="rect">
            <a:avLst/>
          </a:prstGeom>
        </p:spPr>
        <p:txBody>
          <a:bodyPr vert="horz" lIns="91888" tIns="45944" rIns="91888" bIns="45944" rtlCol="0"/>
          <a:lstStyle>
            <a:lvl1pPr algn="r">
              <a:defRPr sz="1200"/>
            </a:lvl1pPr>
          </a:lstStyle>
          <a:p>
            <a:fld id="{6D0FCAA1-F1ED-904E-9847-FCD46E033425}" type="datetimeFigureOut">
              <a:rPr lang="nl-NL" smtClean="0"/>
              <a:pPr/>
              <a:t>18-4-2024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379413" y="688975"/>
            <a:ext cx="6129337" cy="3448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88" tIns="45944" rIns="91888" bIns="45944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8817" y="4366776"/>
            <a:ext cx="5510530" cy="4136946"/>
          </a:xfrm>
          <a:prstGeom prst="rect">
            <a:avLst/>
          </a:prstGeom>
        </p:spPr>
        <p:txBody>
          <a:bodyPr vert="horz" lIns="91888" tIns="45944" rIns="91888" bIns="45944" rtlCol="0">
            <a:normAutofit/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731957"/>
            <a:ext cx="2984871" cy="459661"/>
          </a:xfrm>
          <a:prstGeom prst="rect">
            <a:avLst/>
          </a:prstGeom>
        </p:spPr>
        <p:txBody>
          <a:bodyPr vert="horz" lIns="91888" tIns="45944" rIns="91888" bIns="45944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901698" y="8731957"/>
            <a:ext cx="2984871" cy="459661"/>
          </a:xfrm>
          <a:prstGeom prst="rect">
            <a:avLst/>
          </a:prstGeom>
        </p:spPr>
        <p:txBody>
          <a:bodyPr vert="horz" lIns="91888" tIns="45944" rIns="91888" bIns="45944" rtlCol="0" anchor="b"/>
          <a:lstStyle>
            <a:lvl1pPr algn="r">
              <a:defRPr sz="1200"/>
            </a:lvl1pPr>
          </a:lstStyle>
          <a:p>
            <a:fld id="{DDC87A7E-0BC3-7944-92E5-CB5EDE8CD9CF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9904961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C87A7E-0BC3-7944-92E5-CB5EDE8CD9CF}" type="slidenum">
              <a:rPr lang="nl-NL" smtClean="0"/>
              <a:pPr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403813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C87A7E-0BC3-7944-92E5-CB5EDE8CD9CF}" type="slidenum">
              <a:rPr lang="nl-NL" smtClean="0"/>
              <a:pPr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966181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C87A7E-0BC3-7944-92E5-CB5EDE8CD9CF}" type="slidenum">
              <a:rPr lang="nl-NL" smtClean="0"/>
              <a:pPr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266539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C87A7E-0BC3-7944-92E5-CB5EDE8CD9CF}" type="slidenum">
              <a:rPr lang="nl-NL" smtClean="0"/>
              <a:pPr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987275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C87A7E-0BC3-7944-92E5-CB5EDE8CD9CF}" type="slidenum">
              <a:rPr lang="nl-NL" smtClean="0"/>
              <a:pPr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204142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C87A7E-0BC3-7944-92E5-CB5EDE8CD9CF}" type="slidenum">
              <a:rPr lang="nl-NL" smtClean="0"/>
              <a:pPr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910062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C87A7E-0BC3-7944-92E5-CB5EDE8CD9CF}" type="slidenum">
              <a:rPr lang="nl-NL" smtClean="0"/>
              <a:pPr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670997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C87A7E-0BC3-7944-92E5-CB5EDE8CD9CF}" type="slidenum">
              <a:rPr lang="nl-NL" smtClean="0"/>
              <a:pPr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931159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C87A7E-0BC3-7944-92E5-CB5EDE8CD9CF}" type="slidenum">
              <a:rPr lang="nl-NL" smtClean="0"/>
              <a:pPr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5788608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C87A7E-0BC3-7944-92E5-CB5EDE8CD9CF}" type="slidenum">
              <a:rPr lang="nl-NL" smtClean="0"/>
              <a:pPr/>
              <a:t>19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334675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C87A7E-0BC3-7944-92E5-CB5EDE8CD9CF}" type="slidenum">
              <a:rPr lang="nl-NL" smtClean="0"/>
              <a:pPr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743544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C87A7E-0BC3-7944-92E5-CB5EDE8CD9CF}" type="slidenum">
              <a:rPr lang="nl-NL" smtClean="0"/>
              <a:pPr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837949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C87A7E-0BC3-7944-92E5-CB5EDE8CD9CF}" type="slidenum">
              <a:rPr lang="nl-NL" smtClean="0"/>
              <a:pPr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243732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C87A7E-0BC3-7944-92E5-CB5EDE8CD9CF}" type="slidenum">
              <a:rPr lang="nl-NL" smtClean="0"/>
              <a:pPr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761996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C87A7E-0BC3-7944-92E5-CB5EDE8CD9CF}" type="slidenum">
              <a:rPr lang="nl-NL" smtClean="0"/>
              <a:pPr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536552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C87A7E-0BC3-7944-92E5-CB5EDE8CD9CF}" type="slidenum">
              <a:rPr lang="nl-NL" smtClean="0"/>
              <a:pPr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500095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C87A7E-0BC3-7944-92E5-CB5EDE8CD9CF}" type="slidenum">
              <a:rPr lang="nl-NL" smtClean="0"/>
              <a:pPr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895482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C87A7E-0BC3-7944-92E5-CB5EDE8CD9CF}" type="slidenum">
              <a:rPr lang="nl-NL" smtClean="0"/>
              <a:pPr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862440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uroqol.org" TargetMode="External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uroqol.org" TargetMode="Externa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102153" y="2550879"/>
            <a:ext cx="6275758" cy="399603"/>
          </a:xfrm>
        </p:spPr>
        <p:txBody>
          <a:bodyPr lIns="0" tIns="0" rIns="0" bIns="0"/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 hasCustomPrompt="1"/>
          </p:nvPr>
        </p:nvSpPr>
        <p:spPr>
          <a:xfrm>
            <a:off x="2102153" y="2950482"/>
            <a:ext cx="5589957" cy="339387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  <a:latin typeface="Open Sans"/>
                <a:cs typeface="Open San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Klikken om de ondertitelstijl van het model te bewerkenz</a:t>
            </a:r>
            <a:endParaRPr lang="en-GB" dirty="0"/>
          </a:p>
        </p:txBody>
      </p:sp>
      <p:sp>
        <p:nvSpPr>
          <p:cNvPr id="6" name="Rechthoek 5"/>
          <p:cNvSpPr/>
          <p:nvPr userDrawn="1"/>
        </p:nvSpPr>
        <p:spPr>
          <a:xfrm>
            <a:off x="0" y="0"/>
            <a:ext cx="9144000" cy="205979"/>
          </a:xfrm>
          <a:prstGeom prst="rect">
            <a:avLst/>
          </a:prstGeom>
          <a:solidFill>
            <a:srgbClr val="AAB7B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dirty="0"/>
              <a:t>Click icon to add picture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  <a:endParaRPr lang="en-GB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Version 19/11/19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EuroQol slide kit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B98C3-C296-2E42-BED0-9B90356BF753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9572" y="810000"/>
            <a:ext cx="7967229" cy="305662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719571" y="1426135"/>
            <a:ext cx="7967229" cy="3168488"/>
          </a:xfrm>
        </p:spPr>
        <p:txBody>
          <a:bodyPr vert="eaVert"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Version 19/11/19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B98C3-C296-2E42-BED0-9B90356BF75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719572" y="4846231"/>
            <a:ext cx="5486495" cy="2405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8B9D9C"/>
                </a:solidFill>
                <a:latin typeface="Open Sans"/>
                <a:cs typeface="Open Sans"/>
              </a:defRPr>
            </a:lvl1pPr>
          </a:lstStyle>
          <a:p>
            <a:r>
              <a:rPr lang="en-GB" dirty="0"/>
              <a:t>EuroQol slide kit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661" y="931024"/>
            <a:ext cx="940263" cy="3663599"/>
          </a:xfrm>
        </p:spPr>
        <p:txBody>
          <a:bodyPr vert="eaVert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719571" y="931024"/>
            <a:ext cx="5757429" cy="3663599"/>
          </a:xfrm>
        </p:spPr>
        <p:txBody>
          <a:bodyPr vert="eaVert"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Version 19/11/19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B98C3-C296-2E42-BED0-9B90356BF75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719572" y="4846231"/>
            <a:ext cx="5486495" cy="2405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8B9D9C"/>
                </a:solidFill>
                <a:latin typeface="Open Sans"/>
                <a:cs typeface="Open Sans"/>
              </a:defRPr>
            </a:lvl1pPr>
          </a:lstStyle>
          <a:p>
            <a:r>
              <a:rPr lang="en-GB" dirty="0"/>
              <a:t>EuroQol slide kit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Version 19/11/19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B98C3-C296-2E42-BED0-9B90356BF75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719572" y="4846231"/>
            <a:ext cx="5486495" cy="2405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8B9D9C"/>
                </a:solidFill>
                <a:latin typeface="Open Sans"/>
                <a:cs typeface="Open Sans"/>
              </a:defRPr>
            </a:lvl1pPr>
          </a:lstStyle>
          <a:p>
            <a:r>
              <a:rPr lang="en-GB" dirty="0"/>
              <a:t>EuroQol slide kit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  <p15:guide id="3" orient="horz" pos="826" userDrawn="1">
          <p15:clr>
            <a:srgbClr val="FBAE40"/>
          </p15:clr>
        </p15:guide>
        <p15:guide id="4" pos="453" userDrawn="1">
          <p15:clr>
            <a:srgbClr val="FBAE40"/>
          </p15:clr>
        </p15:guide>
        <p15:guide id="5" pos="521" userDrawn="1">
          <p15:clr>
            <a:srgbClr val="FBAE40"/>
          </p15:clr>
        </p15:guide>
        <p15:guide id="6" orient="horz" pos="1053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itel en objec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Version 19/11/19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B98C3-C296-2E42-BED0-9B90356BF75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719572" y="4846231"/>
            <a:ext cx="5486495" cy="2405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8B9D9C"/>
                </a:solidFill>
                <a:latin typeface="Open Sans"/>
                <a:cs typeface="Open Sans"/>
              </a:defRPr>
            </a:lvl1pPr>
          </a:lstStyle>
          <a:p>
            <a:r>
              <a:rPr lang="en-GB" dirty="0"/>
              <a:t>EuroQol slide kit</a:t>
            </a:r>
          </a:p>
        </p:txBody>
      </p:sp>
      <p:sp>
        <p:nvSpPr>
          <p:cNvPr id="8" name="Tijdelijke aanduiding voor voettekst 4"/>
          <p:cNvSpPr txBox="1">
            <a:spLocks/>
          </p:cNvSpPr>
          <p:nvPr userDrawn="1"/>
        </p:nvSpPr>
        <p:spPr>
          <a:xfrm>
            <a:off x="6527800" y="4846232"/>
            <a:ext cx="1159934" cy="2405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l-NL"/>
            </a:defPPr>
            <a:lvl1pPr marL="0" algn="l" defTabSz="457200" rtl="0" eaLnBrk="1" latinLnBrk="0" hangingPunct="1">
              <a:defRPr sz="800" kern="1200">
                <a:solidFill>
                  <a:srgbClr val="8B9D9C"/>
                </a:solidFill>
                <a:latin typeface="Open Sans"/>
                <a:ea typeface="+mn-ea"/>
                <a:cs typeface="Open San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dirty="0">
                <a:hlinkClick r:id="rId3"/>
              </a:rPr>
              <a:t>www.euroqol.org</a:t>
            </a:r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ekop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ctrTitle"/>
          </p:nvPr>
        </p:nvSpPr>
        <p:spPr>
          <a:xfrm>
            <a:off x="2102153" y="2550879"/>
            <a:ext cx="6275758" cy="399603"/>
          </a:xfrm>
        </p:spPr>
        <p:txBody>
          <a:bodyPr lIns="0" tIns="0" rIns="0" bIns="0"/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6" name="Subtitel 2"/>
          <p:cNvSpPr>
            <a:spLocks noGrp="1"/>
          </p:cNvSpPr>
          <p:nvPr>
            <p:ph type="subTitle" idx="1"/>
          </p:nvPr>
        </p:nvSpPr>
        <p:spPr>
          <a:xfrm>
            <a:off x="2102154" y="2979383"/>
            <a:ext cx="5589957" cy="339387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  <a:latin typeface="Open Sans"/>
                <a:cs typeface="Open San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sp>
        <p:nvSpPr>
          <p:cNvPr id="7" name="Rechthoek 6"/>
          <p:cNvSpPr/>
          <p:nvPr userDrawn="1"/>
        </p:nvSpPr>
        <p:spPr>
          <a:xfrm>
            <a:off x="0" y="0"/>
            <a:ext cx="9144000" cy="205979"/>
          </a:xfrm>
          <a:prstGeom prst="rect">
            <a:avLst/>
          </a:prstGeom>
          <a:solidFill>
            <a:srgbClr val="AAB7B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ekop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ctrTitle"/>
          </p:nvPr>
        </p:nvSpPr>
        <p:spPr>
          <a:xfrm>
            <a:off x="2102153" y="2550879"/>
            <a:ext cx="6275758" cy="399603"/>
          </a:xfrm>
        </p:spPr>
        <p:txBody>
          <a:bodyPr lIns="0" tIns="0" rIns="0" bIns="0"/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6" name="Subtitel 2"/>
          <p:cNvSpPr>
            <a:spLocks noGrp="1"/>
          </p:cNvSpPr>
          <p:nvPr>
            <p:ph type="subTitle" idx="1"/>
          </p:nvPr>
        </p:nvSpPr>
        <p:spPr>
          <a:xfrm>
            <a:off x="2102154" y="2979383"/>
            <a:ext cx="5589957" cy="339387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  <a:latin typeface="Open Sans"/>
                <a:cs typeface="Open San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sp>
        <p:nvSpPr>
          <p:cNvPr id="7" name="Rechthoek 6"/>
          <p:cNvSpPr/>
          <p:nvPr userDrawn="1"/>
        </p:nvSpPr>
        <p:spPr>
          <a:xfrm>
            <a:off x="0" y="0"/>
            <a:ext cx="9144000" cy="205979"/>
          </a:xfrm>
          <a:prstGeom prst="rect">
            <a:avLst/>
          </a:prstGeom>
          <a:solidFill>
            <a:srgbClr val="AAB7B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Version 19/11/19</a:t>
            </a: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B98C3-C296-2E42-BED0-9B90356BF75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719572" y="4846231"/>
            <a:ext cx="5486495" cy="2405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8B9D9C"/>
                </a:solidFill>
                <a:latin typeface="Open Sans"/>
                <a:cs typeface="Open Sans"/>
              </a:defRPr>
            </a:lvl1pPr>
          </a:lstStyle>
          <a:p>
            <a:r>
              <a:rPr lang="en-GB" dirty="0"/>
              <a:t>EuroQol slide kit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550" y="339585"/>
            <a:ext cx="5856994" cy="442019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9572" y="810000"/>
            <a:ext cx="7967229" cy="305662"/>
          </a:xfrm>
        </p:spPr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Version 19/11/19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B98C3-C296-2E42-BED0-9B90356BF75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719572" y="4846231"/>
            <a:ext cx="5486495" cy="2405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8B9D9C"/>
                </a:solidFill>
                <a:latin typeface="Open Sans"/>
                <a:cs typeface="Open Sans"/>
              </a:defRPr>
            </a:lvl1pPr>
          </a:lstStyle>
          <a:p>
            <a:r>
              <a:rPr lang="en-GB" dirty="0"/>
              <a:t>EuroQol slide kit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titel 1"/>
          <p:cNvSpPr>
            <a:spLocks noGrp="1"/>
          </p:cNvSpPr>
          <p:nvPr>
            <p:ph type="title"/>
          </p:nvPr>
        </p:nvSpPr>
        <p:spPr>
          <a:xfrm>
            <a:off x="719572" y="1016232"/>
            <a:ext cx="7967229" cy="30566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7" name="Tijdelijke aanduiding voor tekst 2"/>
          <p:cNvSpPr>
            <a:spLocks noGrp="1"/>
          </p:cNvSpPr>
          <p:nvPr>
            <p:ph idx="1"/>
          </p:nvPr>
        </p:nvSpPr>
        <p:spPr>
          <a:xfrm>
            <a:off x="719571" y="1576403"/>
            <a:ext cx="7967229" cy="30182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8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7879622" y="4846231"/>
            <a:ext cx="807178" cy="2405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8B9D9C"/>
                </a:solidFill>
                <a:latin typeface="Open Sans"/>
                <a:cs typeface="Open Sans"/>
              </a:defRPr>
            </a:lvl1pPr>
          </a:lstStyle>
          <a:p>
            <a:r>
              <a:rPr lang="en-GB" dirty="0"/>
              <a:t>Version 19/11/19</a:t>
            </a:r>
          </a:p>
        </p:txBody>
      </p:sp>
      <p:sp>
        <p:nvSpPr>
          <p:cNvPr id="9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719572" y="4846231"/>
            <a:ext cx="5486495" cy="2405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8B9D9C"/>
                </a:solidFill>
                <a:latin typeface="Open Sans"/>
                <a:cs typeface="Open Sans"/>
              </a:defRPr>
            </a:lvl1pPr>
          </a:lstStyle>
          <a:p>
            <a:r>
              <a:rPr lang="en-GB" dirty="0"/>
              <a:t>EuroQol slide kit</a:t>
            </a:r>
          </a:p>
        </p:txBody>
      </p:sp>
      <p:sp>
        <p:nvSpPr>
          <p:cNvPr id="10" name="Tijdelijke aanduiding voor voettekst 4"/>
          <p:cNvSpPr txBox="1">
            <a:spLocks/>
          </p:cNvSpPr>
          <p:nvPr userDrawn="1"/>
        </p:nvSpPr>
        <p:spPr>
          <a:xfrm>
            <a:off x="6527800" y="4846232"/>
            <a:ext cx="1159934" cy="2405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l-NL"/>
            </a:defPPr>
            <a:lvl1pPr marL="0" algn="l" defTabSz="457200" rtl="0" eaLnBrk="1" latinLnBrk="0" hangingPunct="1">
              <a:defRPr sz="800" kern="1200">
                <a:solidFill>
                  <a:srgbClr val="8B9D9C"/>
                </a:solidFill>
                <a:latin typeface="Open Sans"/>
                <a:ea typeface="+mn-ea"/>
                <a:cs typeface="Open San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dirty="0">
                <a:hlinkClick r:id="rId2"/>
              </a:rPr>
              <a:t>www.euroqol.org</a:t>
            </a:r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1356173"/>
            <a:ext cx="5111750" cy="32384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719571" y="1356173"/>
            <a:ext cx="2745942" cy="32384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  <a:endParaRPr lang="en-GB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Version 19/11/19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B98C3-C296-2E42-BED0-9B90356BF75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719572" y="810000"/>
            <a:ext cx="7967229" cy="305662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9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719572" y="4846231"/>
            <a:ext cx="5486495" cy="2405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8B9D9C"/>
                </a:solidFill>
                <a:latin typeface="Open Sans"/>
                <a:cs typeface="Open Sans"/>
              </a:defRPr>
            </a:lvl1pPr>
          </a:lstStyle>
          <a:p>
            <a:r>
              <a:rPr lang="en-GB" dirty="0"/>
              <a:t>EuroQol slide kit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hyperlink" Target="http://www.euroqol.org" TargetMode="Externa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/>
        </p:nvSpPr>
        <p:spPr>
          <a:xfrm>
            <a:off x="0" y="4819500"/>
            <a:ext cx="9144000" cy="324000"/>
          </a:xfrm>
          <a:prstGeom prst="rect">
            <a:avLst/>
          </a:prstGeom>
          <a:solidFill>
            <a:srgbClr val="005C7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0" dirty="0"/>
          </a:p>
        </p:txBody>
      </p:sp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719572" y="1016232"/>
            <a:ext cx="7967229" cy="30566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/>
              <a:t>Titelstijl van model bewerken</a:t>
            </a:r>
            <a:endParaRPr lang="en-GB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19571" y="1576403"/>
            <a:ext cx="7967229" cy="30182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Klik om de tekststijl van het model te bewerken</a:t>
            </a:r>
          </a:p>
          <a:p>
            <a:pPr lvl="1"/>
            <a:r>
              <a:rPr lang="en-GB"/>
              <a:t>Tweede niveau</a:t>
            </a:r>
          </a:p>
          <a:p>
            <a:pPr lvl="2"/>
            <a:r>
              <a:rPr lang="en-GB"/>
              <a:t>Derde niveau</a:t>
            </a:r>
          </a:p>
          <a:p>
            <a:pPr lvl="3"/>
            <a:r>
              <a:rPr lang="en-GB"/>
              <a:t>Vierde niveau</a:t>
            </a:r>
          </a:p>
          <a:p>
            <a:pPr lvl="4"/>
            <a:r>
              <a:rPr lang="en-GB"/>
              <a:t>Vijfde niveau</a:t>
            </a:r>
            <a:endParaRPr lang="en-GB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7879622" y="4846231"/>
            <a:ext cx="807178" cy="2405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8B9D9C"/>
                </a:solidFill>
                <a:latin typeface="Open Sans"/>
                <a:cs typeface="Open Sans"/>
              </a:defRPr>
            </a:lvl1pPr>
          </a:lstStyle>
          <a:p>
            <a:r>
              <a:rPr lang="en-GB" dirty="0"/>
              <a:t>Version 19/11/19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719572" y="4846231"/>
            <a:ext cx="5486495" cy="2405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8B9D9C"/>
                </a:solidFill>
                <a:latin typeface="Open Sans"/>
                <a:cs typeface="Open Sans"/>
              </a:defRPr>
            </a:lvl1pPr>
          </a:lstStyle>
          <a:p>
            <a:r>
              <a:rPr lang="en-GB" dirty="0"/>
              <a:t>EuroQol slide kit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179620" y="4846232"/>
            <a:ext cx="414509" cy="2233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/>
                </a:solidFill>
                <a:latin typeface="Open Sans"/>
                <a:cs typeface="Open Sans"/>
              </a:defRPr>
            </a:lvl1pPr>
          </a:lstStyle>
          <a:p>
            <a:fld id="{CA5B98C3-C296-2E42-BED0-9B90356BF75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Rechthoek 6"/>
          <p:cNvSpPr/>
          <p:nvPr/>
        </p:nvSpPr>
        <p:spPr>
          <a:xfrm>
            <a:off x="0" y="0"/>
            <a:ext cx="9144000" cy="205979"/>
          </a:xfrm>
          <a:prstGeom prst="rect">
            <a:avLst/>
          </a:prstGeom>
          <a:solidFill>
            <a:srgbClr val="AAB7B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9" name="Afbeelding 8" descr="logo euroqol small.jp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374636" y="365858"/>
            <a:ext cx="1312164" cy="356616"/>
          </a:xfrm>
          <a:prstGeom prst="rect">
            <a:avLst/>
          </a:prstGeom>
        </p:spPr>
      </p:pic>
      <p:sp>
        <p:nvSpPr>
          <p:cNvPr id="11" name="Tijdelijke aanduiding voor voettekst 4"/>
          <p:cNvSpPr txBox="1">
            <a:spLocks/>
          </p:cNvSpPr>
          <p:nvPr/>
        </p:nvSpPr>
        <p:spPr>
          <a:xfrm>
            <a:off x="6527800" y="4846232"/>
            <a:ext cx="1159934" cy="2405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l-NL"/>
            </a:defPPr>
            <a:lvl1pPr marL="0" algn="l" defTabSz="457200" rtl="0" eaLnBrk="1" latinLnBrk="0" hangingPunct="1">
              <a:defRPr sz="800" kern="1200">
                <a:solidFill>
                  <a:srgbClr val="8B9D9C"/>
                </a:solidFill>
                <a:latin typeface="Open Sans"/>
                <a:ea typeface="+mn-ea"/>
                <a:cs typeface="Open San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dirty="0">
                <a:hlinkClick r:id="rId15"/>
              </a:rPr>
              <a:t>www.euroqol.org</a:t>
            </a:r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2" r:id="rId3"/>
    <p:sldLayoutId id="2147483651" r:id="rId4"/>
    <p:sldLayoutId id="2147483660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2400" b="1" kern="1200">
          <a:solidFill>
            <a:srgbClr val="005C7F"/>
          </a:solidFill>
          <a:latin typeface="Open Sans"/>
          <a:ea typeface="+mj-ea"/>
          <a:cs typeface="Open San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AAB7B6"/>
        </a:buClr>
        <a:buSzPct val="110000"/>
        <a:buFont typeface="Lucida Grande"/>
        <a:buChar char="■"/>
        <a:defRPr sz="1800" kern="1200">
          <a:solidFill>
            <a:srgbClr val="005C7F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AAB7B6"/>
        </a:buClr>
        <a:buSzPct val="80000"/>
        <a:buFont typeface="Lucida Grande"/>
        <a:buChar char="-"/>
        <a:defRPr sz="1800" kern="1200">
          <a:solidFill>
            <a:srgbClr val="005C7F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AAB7B6"/>
        </a:buClr>
        <a:buSzPct val="80000"/>
        <a:buFont typeface="Lucida Grande"/>
        <a:buChar char="-"/>
        <a:defRPr sz="1800" kern="1200">
          <a:solidFill>
            <a:srgbClr val="005C7F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AAB7B6"/>
        </a:buClr>
        <a:buSzPct val="80000"/>
        <a:buFont typeface="Lucida Grande"/>
        <a:buChar char="-"/>
        <a:defRPr sz="1800" kern="1200">
          <a:solidFill>
            <a:srgbClr val="005C7F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AAB7B6"/>
        </a:buClr>
        <a:buSzPct val="80000"/>
        <a:buFont typeface="Lucida Grande"/>
        <a:buChar char="-"/>
        <a:defRPr sz="1800" kern="1200">
          <a:solidFill>
            <a:srgbClr val="005C7F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euroqol.org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euroqol.org/euroqol/version-management-committee/" TargetMode="External"/><Relationship Id="rId4" Type="http://schemas.openxmlformats.org/officeDocument/2006/relationships/hyperlink" Target="https://euroqol.org/support/translation-process/" TargetMode="Externa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digital.nhs.uk/data-and-information/data-tools-and-services/data-services/patient-reported-outcome-measures-proms/background-information-about-proms" TargetMode="External"/><Relationship Id="rId3" Type="http://schemas.openxmlformats.org/officeDocument/2006/relationships/hyperlink" Target="https://www.ema.europa.eu/en/documents/presentation/presentation-reflection-paper-use-patient-reported-outcome-pro-measures-oncology-studies-daniel_en.pdf" TargetMode="External"/><Relationship Id="rId7" Type="http://schemas.openxmlformats.org/officeDocument/2006/relationships/hyperlink" Target="https://www.fda.gov/regulatory-information/search-fda-guidance-documents/patient-reported-outcome-measures-use-medical-product-development-support-labeling-claims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ema.europa.eu/en/documents/other/executive-summary-patient-experience-data-eu-medicines-development-regulatory-decision-making_en.pdf" TargetMode="External"/><Relationship Id="rId5" Type="http://schemas.openxmlformats.org/officeDocument/2006/relationships/hyperlink" Target="https://www.ema.europa.eu/en/documents/scientific-guideline/ich-reflection-paper-proposed-ich-guideline-work-advance-patient-focused-drug-development_en.pdf" TargetMode="External"/><Relationship Id="rId4" Type="http://schemas.openxmlformats.org/officeDocument/2006/relationships/hyperlink" Target="https://www.ema.europa.eu/en/documents/other/appendix-2-guideline-evaluation-anticancer-medicinal-products-man_en.pdf" TargetMode="External"/><Relationship Id="rId9" Type="http://schemas.openxmlformats.org/officeDocument/2006/relationships/hyperlink" Target="https://www.njrcentre.org.uk/research/proms/#:~:text=Currently%2C%20the%20PROMs%20measures%20for%20joint%20replacement%20used,VAS%29%2C%20Oxford%20Hip%20Score%20and%20Oxford%20Knee%20Score.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ctrTitle"/>
          </p:nvPr>
        </p:nvSpPr>
        <p:spPr>
          <a:xfrm>
            <a:off x="846667" y="1851739"/>
            <a:ext cx="7166934" cy="2350867"/>
          </a:xfrm>
        </p:spPr>
        <p:txBody>
          <a:bodyPr/>
          <a:lstStyle/>
          <a:p>
            <a:pPr algn="ctr">
              <a:spcBef>
                <a:spcPts val="0"/>
              </a:spcBef>
              <a:spcAft>
                <a:spcPts val="1800"/>
              </a:spcAft>
            </a:pPr>
            <a:r>
              <a:rPr lang="en-GB" sz="3200" dirty="0"/>
              <a:t>Translating Patient-Reported Outcome Measures for use around the world</a:t>
            </a:r>
            <a:r>
              <a:rPr lang="en-GB" sz="3200" cap="all" dirty="0"/>
              <a:t>:</a:t>
            </a:r>
            <a:br>
              <a:rPr lang="en-GB" sz="2000" cap="all" dirty="0"/>
            </a:br>
            <a:br>
              <a:rPr lang="en-GB" sz="1100" cap="all" dirty="0"/>
            </a:br>
            <a:r>
              <a:rPr lang="en-GB" sz="3200" cap="all" dirty="0"/>
              <a:t>T</a:t>
            </a:r>
            <a:r>
              <a:rPr lang="en-GB" sz="3200" dirty="0"/>
              <a:t>he example of EQ-5D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2" name="Tekstvak 1"/>
          <p:cNvSpPr txBox="1"/>
          <p:nvPr/>
        </p:nvSpPr>
        <p:spPr>
          <a:xfrm>
            <a:off x="9457267" y="-16933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BE3128C-0BA8-F54C-B424-CFA8279A799C}"/>
              </a:ext>
            </a:extLst>
          </p:cNvPr>
          <p:cNvSpPr txBox="1"/>
          <p:nvPr/>
        </p:nvSpPr>
        <p:spPr>
          <a:xfrm>
            <a:off x="0" y="4630281"/>
            <a:ext cx="1874231" cy="246221"/>
          </a:xfrm>
          <a:prstGeom prst="rect">
            <a:avLst/>
          </a:prstGeom>
          <a:solidFill>
            <a:srgbClr val="F9FAC2"/>
          </a:solidFill>
        </p:spPr>
        <p:txBody>
          <a:bodyPr wrap="none" rtlCol="0">
            <a:spAutoFit/>
          </a:bodyPr>
          <a:lstStyle/>
          <a:p>
            <a:r>
              <a:rPr lang="en-GB" sz="1000" dirty="0">
                <a:solidFill>
                  <a:srgbClr val="005C7F"/>
                </a:solidFill>
              </a:rPr>
              <a:t>© EuroQol Research Foundation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902F9FE-C465-D988-BBBC-27ADDA53D9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9387" y="1676803"/>
            <a:ext cx="3167413" cy="176551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A95CDD-20D4-CA1B-5DE6-CD89D26A75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211" y="1164923"/>
            <a:ext cx="4983999" cy="3018220"/>
          </a:xfrm>
        </p:spPr>
        <p:txBody>
          <a:bodyPr>
            <a:noAutofit/>
          </a:bodyPr>
          <a:lstStyle/>
          <a:p>
            <a:pPr>
              <a:lnSpc>
                <a:spcPct val="95000"/>
              </a:lnSpc>
              <a:spcBef>
                <a:spcPts val="600"/>
              </a:spcBef>
            </a:pPr>
            <a:r>
              <a:rPr lang="en-GB" dirty="0"/>
              <a:t>In the </a:t>
            </a:r>
            <a:r>
              <a:rPr lang="en-GB" b="1" dirty="0"/>
              <a:t>first stage </a:t>
            </a:r>
            <a:r>
              <a:rPr lang="en-GB" dirty="0"/>
              <a:t>of the translation process, two experienced translators who are </a:t>
            </a:r>
            <a:r>
              <a:rPr lang="en-GB" b="1" dirty="0">
                <a:solidFill>
                  <a:schemeClr val="accent3"/>
                </a:solidFill>
              </a:rPr>
              <a:t>native speakers </a:t>
            </a:r>
            <a:r>
              <a:rPr lang="en-GB" dirty="0"/>
              <a:t>of the target language (in this case Italian), and also fluent in the source language (English), independently translate the EQ-5D from English into Italian</a:t>
            </a:r>
          </a:p>
          <a:p>
            <a:pPr>
              <a:lnSpc>
                <a:spcPct val="95000"/>
              </a:lnSpc>
              <a:spcBef>
                <a:spcPts val="600"/>
              </a:spcBef>
            </a:pPr>
            <a:r>
              <a:rPr lang="en-GB" dirty="0"/>
              <a:t>These two translations are compared in a meeting between the research team and the translators and blended into a </a:t>
            </a:r>
            <a:r>
              <a:rPr lang="en-GB" b="1" dirty="0">
                <a:solidFill>
                  <a:schemeClr val="accent3"/>
                </a:solidFill>
              </a:rPr>
              <a:t>first consensus version </a:t>
            </a:r>
            <a:r>
              <a:rPr lang="en-GB" dirty="0"/>
              <a:t>in Italian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287DA5-4096-E9EA-D3E7-5C2FC3BFA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B98C3-C296-2E42-BED0-9B90356BF753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97A8B0-BB2F-DAB2-AA14-E1298DA44E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/>
              <a:t>EuroQol: Translating EQ-5D</a:t>
            </a: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242A09A9-3384-D22B-21C4-169599565E93}"/>
              </a:ext>
            </a:extLst>
          </p:cNvPr>
          <p:cNvSpPr txBox="1">
            <a:spLocks/>
          </p:cNvSpPr>
          <p:nvPr/>
        </p:nvSpPr>
        <p:spPr>
          <a:xfrm>
            <a:off x="612892" y="650472"/>
            <a:ext cx="7967229" cy="30566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005C7F"/>
                </a:solidFill>
                <a:latin typeface="Open Sans"/>
                <a:ea typeface="+mj-ea"/>
                <a:cs typeface="Open Sans"/>
              </a:defRPr>
            </a:lvl1pPr>
          </a:lstStyle>
          <a:p>
            <a:r>
              <a:rPr lang="en-GB" dirty="0"/>
              <a:t>Step 1: Forward translation </a:t>
            </a:r>
          </a:p>
        </p:txBody>
      </p:sp>
    </p:spTree>
    <p:extLst>
      <p:ext uri="{BB962C8B-B14F-4D97-AF65-F5344CB8AC3E}">
        <p14:creationId xmlns:p14="http://schemas.microsoft.com/office/powerpoint/2010/main" val="37633254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737AF94-0B21-E922-ECBE-A7001F19EA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7711" y="1679258"/>
            <a:ext cx="2876689" cy="131032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070EE6-F5C4-4AA4-83B1-02CEBC9AD5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592" y="1160949"/>
            <a:ext cx="5040481" cy="3018220"/>
          </a:xfrm>
        </p:spPr>
        <p:txBody>
          <a:bodyPr>
            <a:noAutofit/>
          </a:bodyPr>
          <a:lstStyle/>
          <a:p>
            <a:pPr>
              <a:lnSpc>
                <a:spcPct val="95000"/>
              </a:lnSpc>
              <a:spcBef>
                <a:spcPts val="600"/>
              </a:spcBef>
            </a:pPr>
            <a:r>
              <a:rPr lang="en-GB" dirty="0"/>
              <a:t>In the </a:t>
            </a:r>
            <a:r>
              <a:rPr lang="en-GB" b="1" dirty="0">
                <a:solidFill>
                  <a:schemeClr val="accent3"/>
                </a:solidFill>
              </a:rPr>
              <a:t>second stage </a:t>
            </a:r>
            <a:r>
              <a:rPr lang="en-GB" dirty="0"/>
              <a:t>of the translation process, the first consensus Italian version is translated back into English by two independent translators who are </a:t>
            </a:r>
            <a:r>
              <a:rPr lang="en-GB" b="1" dirty="0">
                <a:solidFill>
                  <a:schemeClr val="accent3"/>
                </a:solidFill>
              </a:rPr>
              <a:t>native English speakers </a:t>
            </a:r>
            <a:r>
              <a:rPr lang="en-GB" dirty="0"/>
              <a:t>and fluent in Italian</a:t>
            </a:r>
          </a:p>
          <a:p>
            <a:pPr>
              <a:lnSpc>
                <a:spcPct val="95000"/>
              </a:lnSpc>
              <a:spcBef>
                <a:spcPts val="600"/>
              </a:spcBef>
            </a:pPr>
            <a:r>
              <a:rPr lang="en-GB" dirty="0"/>
              <a:t>By comparing the back-translations with the source (English) version, it is possible to see if the initial Italian version satisfactorily conveys the meaning of the source material</a:t>
            </a:r>
            <a:endParaRPr lang="en-GB" strike="sngStrike" dirty="0"/>
          </a:p>
          <a:p>
            <a:pPr>
              <a:lnSpc>
                <a:spcPct val="95000"/>
              </a:lnSpc>
              <a:spcBef>
                <a:spcPts val="600"/>
              </a:spcBef>
            </a:pPr>
            <a:r>
              <a:rPr lang="en-GB" dirty="0"/>
              <a:t>If there are differences between the back-translations and the source English version, the Italian version may be modified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37001F-3595-77E0-ACE8-AF0F84A437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B98C3-C296-2E42-BED0-9B90356BF753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8C0107-D0B7-7832-AD9A-38DA913646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/>
              <a:t>EuroQol: Translating EQ-5D</a:t>
            </a: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94D30FB6-6BD0-BAD3-95DF-5581C2E63800}"/>
              </a:ext>
            </a:extLst>
          </p:cNvPr>
          <p:cNvSpPr txBox="1">
            <a:spLocks/>
          </p:cNvSpPr>
          <p:nvPr/>
        </p:nvSpPr>
        <p:spPr>
          <a:xfrm>
            <a:off x="612892" y="650472"/>
            <a:ext cx="7967229" cy="30566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005C7F"/>
                </a:solidFill>
                <a:latin typeface="Open Sans"/>
                <a:ea typeface="+mj-ea"/>
                <a:cs typeface="Open Sans"/>
              </a:defRPr>
            </a:lvl1pPr>
          </a:lstStyle>
          <a:p>
            <a:r>
              <a:rPr lang="en-GB" dirty="0"/>
              <a:t>Step 2: Backward translation </a:t>
            </a:r>
          </a:p>
        </p:txBody>
      </p:sp>
    </p:spTree>
    <p:extLst>
      <p:ext uri="{BB962C8B-B14F-4D97-AF65-F5344CB8AC3E}">
        <p14:creationId xmlns:p14="http://schemas.microsoft.com/office/powerpoint/2010/main" val="41851489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ACE975-F36E-9FB8-E2CA-AC5931E8BF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920" y="1171419"/>
            <a:ext cx="5306907" cy="3589393"/>
          </a:xfrm>
        </p:spPr>
        <p:txBody>
          <a:bodyPr>
            <a:noAutofit/>
          </a:bodyPr>
          <a:lstStyle/>
          <a:p>
            <a:pPr>
              <a:lnSpc>
                <a:spcPct val="95000"/>
              </a:lnSpc>
              <a:spcBef>
                <a:spcPts val="600"/>
              </a:spcBef>
            </a:pPr>
            <a:r>
              <a:rPr lang="en-GB" sz="1600" dirty="0"/>
              <a:t>In the </a:t>
            </a:r>
            <a:r>
              <a:rPr lang="en-GB" sz="1600" b="1" dirty="0">
                <a:solidFill>
                  <a:schemeClr val="accent3"/>
                </a:solidFill>
              </a:rPr>
              <a:t>final stage </a:t>
            </a:r>
            <a:r>
              <a:rPr lang="en-GB" sz="1600" dirty="0"/>
              <a:t>of the translation process, several </a:t>
            </a:r>
            <a:r>
              <a:rPr lang="en-GB" sz="1600" b="1" dirty="0">
                <a:solidFill>
                  <a:schemeClr val="accent3"/>
                </a:solidFill>
              </a:rPr>
              <a:t>native Italian speakers </a:t>
            </a:r>
            <a:r>
              <a:rPr lang="en-GB" sz="1600" dirty="0"/>
              <a:t>complete the translated version of EQ-5D and give feedback in face-to-face interviews</a:t>
            </a:r>
          </a:p>
          <a:p>
            <a:pPr>
              <a:lnSpc>
                <a:spcPct val="95000"/>
              </a:lnSpc>
              <a:spcBef>
                <a:spcPts val="600"/>
              </a:spcBef>
            </a:pPr>
            <a:r>
              <a:rPr lang="en-GB" sz="1600" dirty="0"/>
              <a:t>Respondents should have a range of demographic and health characteristics</a:t>
            </a:r>
          </a:p>
          <a:p>
            <a:pPr>
              <a:lnSpc>
                <a:spcPct val="95000"/>
              </a:lnSpc>
              <a:spcBef>
                <a:spcPts val="600"/>
              </a:spcBef>
            </a:pPr>
            <a:r>
              <a:rPr lang="en-GB" sz="1600" dirty="0"/>
              <a:t>Interviews focus on the acceptability, ease of understanding, and appropriateness of the wording in Italian</a:t>
            </a:r>
          </a:p>
          <a:p>
            <a:pPr>
              <a:lnSpc>
                <a:spcPct val="95000"/>
              </a:lnSpc>
              <a:spcBef>
                <a:spcPts val="600"/>
              </a:spcBef>
            </a:pPr>
            <a:r>
              <a:rPr lang="en-GB" sz="1600" dirty="0"/>
              <a:t>In response to interviewee feedback. the translation may be modified again</a:t>
            </a:r>
          </a:p>
          <a:p>
            <a:pPr>
              <a:lnSpc>
                <a:spcPct val="95000"/>
              </a:lnSpc>
              <a:spcBef>
                <a:spcPts val="600"/>
              </a:spcBef>
            </a:pPr>
            <a:r>
              <a:rPr lang="en-GB" sz="1600" dirty="0"/>
              <a:t>This process is iterative and continues until those involved are confident that the translation is understood as intended, and that the content is clear and acceptable in Italian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42C399-FB1D-3093-BCA9-674479781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B98C3-C296-2E42-BED0-9B90356BF753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E8232A-DCC1-CB1D-0598-EA15581F09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/>
              <a:t>EuroQol: Translating EQ-5D</a:t>
            </a: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C39D7923-9645-9A89-7969-6729957FD04E}"/>
              </a:ext>
            </a:extLst>
          </p:cNvPr>
          <p:cNvSpPr txBox="1">
            <a:spLocks/>
          </p:cNvSpPr>
          <p:nvPr/>
        </p:nvSpPr>
        <p:spPr>
          <a:xfrm>
            <a:off x="612892" y="650472"/>
            <a:ext cx="7967229" cy="30566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005C7F"/>
                </a:solidFill>
                <a:latin typeface="Open Sans"/>
                <a:ea typeface="+mj-ea"/>
                <a:cs typeface="Open Sans"/>
              </a:defRPr>
            </a:lvl1pPr>
          </a:lstStyle>
          <a:p>
            <a:r>
              <a:rPr lang="en-GB" dirty="0"/>
              <a:t>Step 3: Cognitive debriefing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AD3D855-6CC1-A5F6-A0BB-A1987D5D32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9486" y="1524000"/>
            <a:ext cx="2541594" cy="209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3719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BBC050-DA0E-2D61-F711-0228892C1C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2724" y="762112"/>
            <a:ext cx="7967229" cy="305662"/>
          </a:xfrm>
        </p:spPr>
        <p:txBody>
          <a:bodyPr/>
          <a:lstStyle/>
          <a:p>
            <a:r>
              <a:rPr lang="en-GB" dirty="0"/>
              <a:t>Completion of the translation process </a:t>
            </a:r>
            <a:br>
              <a:rPr lang="en-GB" dirty="0"/>
            </a:b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50FA63-F634-034D-F590-797D337144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B98C3-C296-2E42-BED0-9B90356BF753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66A8F21-9869-5204-1DDF-28D0F71AA184}"/>
              </a:ext>
            </a:extLst>
          </p:cNvPr>
          <p:cNvSpPr txBox="1">
            <a:spLocks/>
          </p:cNvSpPr>
          <p:nvPr/>
        </p:nvSpPr>
        <p:spPr>
          <a:xfrm>
            <a:off x="3655599" y="1467323"/>
            <a:ext cx="4860269" cy="22533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AAB7B6"/>
              </a:buClr>
              <a:buSzPct val="110000"/>
              <a:buFont typeface="Lucida Grande"/>
              <a:buChar char="■"/>
              <a:defRPr sz="1800" kern="1200">
                <a:solidFill>
                  <a:srgbClr val="005C7F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AAB7B6"/>
              </a:buClr>
              <a:buSzPct val="80000"/>
              <a:buFont typeface="Lucida Grande"/>
              <a:buChar char="-"/>
              <a:defRPr sz="1800" kern="1200">
                <a:solidFill>
                  <a:srgbClr val="005C7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AAB7B6"/>
              </a:buClr>
              <a:buSzPct val="80000"/>
              <a:buFont typeface="Lucida Grande"/>
              <a:buChar char="-"/>
              <a:defRPr sz="1800" kern="1200">
                <a:solidFill>
                  <a:srgbClr val="005C7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AAB7B6"/>
              </a:buClr>
              <a:buSzPct val="80000"/>
              <a:buFont typeface="Lucida Grande"/>
              <a:buChar char="-"/>
              <a:defRPr sz="1800" kern="1200">
                <a:solidFill>
                  <a:srgbClr val="005C7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AAB7B6"/>
              </a:buClr>
              <a:buSzPct val="80000"/>
              <a:buFont typeface="Lucida Grande"/>
              <a:buChar char="-"/>
              <a:defRPr sz="1800" kern="1200">
                <a:solidFill>
                  <a:srgbClr val="005C7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5000"/>
              </a:lnSpc>
              <a:spcBef>
                <a:spcPts val="600"/>
              </a:spcBef>
            </a:pPr>
            <a:r>
              <a:rPr lang="en-GB" dirty="0"/>
              <a:t>Once cognitive debriefing is satisfactorily completed, the Italian version will receive a final proofreading from an independent linguist</a:t>
            </a:r>
          </a:p>
          <a:p>
            <a:pPr>
              <a:lnSpc>
                <a:spcPct val="95000"/>
              </a:lnSpc>
              <a:spcBef>
                <a:spcPts val="600"/>
              </a:spcBef>
            </a:pPr>
            <a:r>
              <a:rPr lang="en-GB" dirty="0"/>
              <a:t>The whole translation process is also reviewed by a further member of the EuroQol Group’s VMC before the translated, linguistically validated version of the EQ-5D in Italian is made available for use</a:t>
            </a:r>
          </a:p>
        </p:txBody>
      </p:sp>
      <p:pic>
        <p:nvPicPr>
          <p:cNvPr id="8" name="Content Placeholder 10">
            <a:extLst>
              <a:ext uri="{FF2B5EF4-FFF2-40B4-BE49-F238E27FC236}">
                <a16:creationId xmlns:a16="http://schemas.microsoft.com/office/drawing/2014/main" id="{27913EFF-8B28-5AB6-8D2D-835694CC31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9572" y="1343025"/>
            <a:ext cx="2480191" cy="2940434"/>
          </a:xfrm>
          <a:prstGeom prst="rect">
            <a:avLst/>
          </a:prstGeom>
        </p:spPr>
      </p:pic>
      <p:sp>
        <p:nvSpPr>
          <p:cNvPr id="9" name="Footer Placeholder 5">
            <a:extLst>
              <a:ext uri="{FF2B5EF4-FFF2-40B4-BE49-F238E27FC236}">
                <a16:creationId xmlns:a16="http://schemas.microsoft.com/office/drawing/2014/main" id="{CA2CD8E4-C3C4-A03D-67C2-509023F454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9572" y="4846231"/>
            <a:ext cx="5486495" cy="240506"/>
          </a:xfrm>
        </p:spPr>
        <p:txBody>
          <a:bodyPr/>
          <a:lstStyle/>
          <a:p>
            <a:r>
              <a:rPr lang="en-GB" dirty="0"/>
              <a:t>EuroQol: Translating EQ-5D</a:t>
            </a:r>
          </a:p>
        </p:txBody>
      </p:sp>
    </p:spTree>
    <p:extLst>
      <p:ext uri="{BB962C8B-B14F-4D97-AF65-F5344CB8AC3E}">
        <p14:creationId xmlns:p14="http://schemas.microsoft.com/office/powerpoint/2010/main" val="26337689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0FFA8B31-2456-BEC4-8B35-381AEE6051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437430" y="1249404"/>
            <a:ext cx="2891231" cy="1643645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A5C308-DBF9-7E83-E3B5-59AD11234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B98C3-C296-2E42-BED0-9B90356BF753}" type="slidenum">
              <a:rPr lang="en-GB" smtClean="0"/>
              <a:pPr/>
              <a:t>14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5DD057-7906-E608-AE18-2082199CB4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/>
              <a:t>EuroQol: Translating EQ-5D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D069990-1712-1D4D-A1C6-9EBEBF1AE121}"/>
              </a:ext>
            </a:extLst>
          </p:cNvPr>
          <p:cNvSpPr txBox="1">
            <a:spLocks/>
          </p:cNvSpPr>
          <p:nvPr/>
        </p:nvSpPr>
        <p:spPr>
          <a:xfrm>
            <a:off x="498592" y="1176223"/>
            <a:ext cx="4385827" cy="30182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AAB7B6"/>
              </a:buClr>
              <a:buSzPct val="110000"/>
              <a:buFont typeface="Lucida Grande"/>
              <a:buChar char="■"/>
              <a:defRPr sz="1800" kern="1200">
                <a:solidFill>
                  <a:srgbClr val="005C7F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AAB7B6"/>
              </a:buClr>
              <a:buSzPct val="80000"/>
              <a:buFont typeface="Lucida Grande"/>
              <a:buChar char="-"/>
              <a:defRPr sz="1800" kern="1200">
                <a:solidFill>
                  <a:srgbClr val="005C7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AAB7B6"/>
              </a:buClr>
              <a:buSzPct val="80000"/>
              <a:buFont typeface="Lucida Grande"/>
              <a:buChar char="-"/>
              <a:defRPr sz="1800" kern="1200">
                <a:solidFill>
                  <a:srgbClr val="005C7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AAB7B6"/>
              </a:buClr>
              <a:buSzPct val="80000"/>
              <a:buFont typeface="Lucida Grande"/>
              <a:buChar char="-"/>
              <a:defRPr sz="1800" kern="1200">
                <a:solidFill>
                  <a:srgbClr val="005C7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AAB7B6"/>
              </a:buClr>
              <a:buSzPct val="80000"/>
              <a:buFont typeface="Lucida Grande"/>
              <a:buChar char="-"/>
              <a:defRPr sz="1800" kern="1200">
                <a:solidFill>
                  <a:srgbClr val="005C7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5000"/>
              </a:lnSpc>
              <a:spcBef>
                <a:spcPts val="1200"/>
              </a:spcBef>
            </a:pPr>
            <a:r>
              <a:rPr lang="en-GB" dirty="0"/>
              <a:t>EQ-5D instruments are currently available in more than </a:t>
            </a:r>
            <a:r>
              <a:rPr lang="en-GB" b="1" dirty="0"/>
              <a:t>200 languages </a:t>
            </a:r>
            <a:r>
              <a:rPr lang="en-GB" dirty="0"/>
              <a:t>worldwide</a:t>
            </a:r>
          </a:p>
          <a:p>
            <a:pPr>
              <a:lnSpc>
                <a:spcPct val="95000"/>
              </a:lnSpc>
              <a:spcBef>
                <a:spcPts val="1200"/>
              </a:spcBef>
            </a:pPr>
            <a:r>
              <a:rPr lang="en-GB" dirty="0"/>
              <a:t>There is also a British sign language version available</a:t>
            </a:r>
          </a:p>
          <a:p>
            <a:pPr>
              <a:lnSpc>
                <a:spcPct val="95000"/>
              </a:lnSpc>
              <a:spcBef>
                <a:spcPts val="1200"/>
              </a:spcBef>
            </a:pPr>
            <a:r>
              <a:rPr lang="en-GB" dirty="0"/>
              <a:t>If you need a translated version of the EQ-5D, it is very likely that we already have it available for use</a:t>
            </a:r>
          </a:p>
          <a:p>
            <a:pPr>
              <a:lnSpc>
                <a:spcPct val="95000"/>
              </a:lnSpc>
              <a:spcBef>
                <a:spcPts val="1200"/>
              </a:spcBef>
            </a:pPr>
            <a:r>
              <a:rPr lang="en-GB" dirty="0"/>
              <a:t>If we don’t have a translation available, you can request EuroQol to develop a new language version </a:t>
            </a:r>
          </a:p>
        </p:txBody>
      </p:sp>
      <p:pic>
        <p:nvPicPr>
          <p:cNvPr id="10" name="Content Placeholder 7">
            <a:extLst>
              <a:ext uri="{FF2B5EF4-FFF2-40B4-BE49-F238E27FC236}">
                <a16:creationId xmlns:a16="http://schemas.microsoft.com/office/drawing/2014/main" id="{7A2A9A3D-623A-C665-CF7F-989C8F01AC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0201" y="3085990"/>
            <a:ext cx="2954933" cy="1286206"/>
          </a:xfrm>
          <a:prstGeom prst="rect">
            <a:avLst/>
          </a:prstGeom>
        </p:spPr>
      </p:pic>
      <p:sp>
        <p:nvSpPr>
          <p:cNvPr id="3" name="Titel 1">
            <a:extLst>
              <a:ext uri="{FF2B5EF4-FFF2-40B4-BE49-F238E27FC236}">
                <a16:creationId xmlns:a16="http://schemas.microsoft.com/office/drawing/2014/main" id="{549DC995-A53E-EC06-6D88-0BAFF841A115}"/>
              </a:ext>
            </a:extLst>
          </p:cNvPr>
          <p:cNvSpPr txBox="1">
            <a:spLocks/>
          </p:cNvSpPr>
          <p:nvPr/>
        </p:nvSpPr>
        <p:spPr>
          <a:xfrm>
            <a:off x="612892" y="650472"/>
            <a:ext cx="7967229" cy="30566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005C7F"/>
                </a:solidFill>
                <a:latin typeface="Open Sans"/>
                <a:ea typeface="+mj-ea"/>
                <a:cs typeface="Open Sans"/>
              </a:defRPr>
            </a:lvl1pPr>
          </a:lstStyle>
          <a:p>
            <a:r>
              <a:rPr lang="en-GB" dirty="0"/>
              <a:t>Translations available for EQ-5D</a:t>
            </a:r>
          </a:p>
        </p:txBody>
      </p:sp>
    </p:spTree>
    <p:extLst>
      <p:ext uri="{BB962C8B-B14F-4D97-AF65-F5344CB8AC3E}">
        <p14:creationId xmlns:p14="http://schemas.microsoft.com/office/powerpoint/2010/main" val="21712229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ranslation Process – EQ-5D">
            <a:extLst>
              <a:ext uri="{FF2B5EF4-FFF2-40B4-BE49-F238E27FC236}">
                <a16:creationId xmlns:a16="http://schemas.microsoft.com/office/drawing/2014/main" id="{55EDC040-6A47-4928-B418-94974325A2C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73"/>
          <a:stretch/>
        </p:blipFill>
        <p:spPr bwMode="auto">
          <a:xfrm>
            <a:off x="762759" y="1442720"/>
            <a:ext cx="5443308" cy="3339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9AF176-E8F3-942D-2B42-7BFA5295F5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B98C3-C296-2E42-BED0-9B90356BF753}" type="slidenum">
              <a:rPr lang="en-GB" smtClean="0"/>
              <a:pPr/>
              <a:t>15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5CEAB1-1E78-4AC9-38DB-15462A9CF0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/>
              <a:t>EuroQol: Translating EQ-5D</a:t>
            </a:r>
          </a:p>
        </p:txBody>
      </p:sp>
      <p:sp>
        <p:nvSpPr>
          <p:cNvPr id="7" name="Flowchart: Alternate Process 6">
            <a:extLst>
              <a:ext uri="{FF2B5EF4-FFF2-40B4-BE49-F238E27FC236}">
                <a16:creationId xmlns:a16="http://schemas.microsoft.com/office/drawing/2014/main" id="{EB642151-1260-C347-786B-2ABBAE3BA7D2}"/>
              </a:ext>
            </a:extLst>
          </p:cNvPr>
          <p:cNvSpPr/>
          <p:nvPr/>
        </p:nvSpPr>
        <p:spPr>
          <a:xfrm>
            <a:off x="6614160" y="1639146"/>
            <a:ext cx="2072640" cy="2640245"/>
          </a:xfrm>
          <a:prstGeom prst="flowChartAlternateProcess">
            <a:avLst/>
          </a:prstGeom>
          <a:solidFill>
            <a:schemeClr val="accent3"/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1200"/>
              </a:spcAft>
            </a:pPr>
            <a:r>
              <a:rPr lang="en-GB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Translations are typically paid by the customer</a:t>
            </a:r>
          </a:p>
          <a:p>
            <a:pPr algn="ctr">
              <a:spcAft>
                <a:spcPts val="1200"/>
              </a:spcAft>
            </a:pPr>
            <a:r>
              <a:rPr lang="en-GB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For some non-commercial customers, the costs are waived</a:t>
            </a:r>
          </a:p>
          <a:p>
            <a:pPr algn="ctr">
              <a:spcAft>
                <a:spcPts val="1200"/>
              </a:spcAft>
            </a:pPr>
            <a:r>
              <a:rPr lang="en-GB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 some cases, EuroQol funds the translation work for a new series of versions</a:t>
            </a:r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A3DF226F-E6DF-C052-70E0-0182624C5AD5}"/>
              </a:ext>
            </a:extLst>
          </p:cNvPr>
          <p:cNvSpPr txBox="1">
            <a:spLocks/>
          </p:cNvSpPr>
          <p:nvPr/>
        </p:nvSpPr>
        <p:spPr>
          <a:xfrm>
            <a:off x="612892" y="650472"/>
            <a:ext cx="7967229" cy="30566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005C7F"/>
                </a:solidFill>
                <a:latin typeface="Open Sans"/>
                <a:ea typeface="+mj-ea"/>
                <a:cs typeface="Open Sans"/>
              </a:defRPr>
            </a:lvl1pPr>
          </a:lstStyle>
          <a:p>
            <a:r>
              <a:rPr lang="en-GB" dirty="0"/>
              <a:t>The process for requesting a new language version of the EQ-5D</a:t>
            </a:r>
          </a:p>
        </p:txBody>
      </p:sp>
    </p:spTree>
    <p:extLst>
      <p:ext uri="{BB962C8B-B14F-4D97-AF65-F5344CB8AC3E}">
        <p14:creationId xmlns:p14="http://schemas.microsoft.com/office/powerpoint/2010/main" val="22034550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AA20CA6-5F71-489D-8DA4-21498C9FD1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1929" y="1172543"/>
            <a:ext cx="7967229" cy="3018220"/>
          </a:xfrm>
        </p:spPr>
        <p:txBody>
          <a:bodyPr>
            <a:noAutofit/>
          </a:bodyPr>
          <a:lstStyle/>
          <a:p>
            <a:pPr>
              <a:lnSpc>
                <a:spcPct val="95000"/>
              </a:lnSpc>
              <a:spcBef>
                <a:spcPts val="600"/>
              </a:spcBef>
            </a:pPr>
            <a:r>
              <a:rPr lang="en-GB" dirty="0"/>
              <a:t>Translating PROMs…</a:t>
            </a:r>
          </a:p>
          <a:p>
            <a:pPr lvl="1">
              <a:lnSpc>
                <a:spcPct val="95000"/>
              </a:lnSpc>
              <a:spcBef>
                <a:spcPts val="600"/>
              </a:spcBef>
            </a:pPr>
            <a:r>
              <a:rPr lang="en-GB" dirty="0">
                <a:solidFill>
                  <a:schemeClr val="accent2"/>
                </a:solidFill>
              </a:rPr>
              <a:t>…is important because instruments need to be used worldwide, in various languages </a:t>
            </a:r>
          </a:p>
          <a:p>
            <a:pPr lvl="1">
              <a:lnSpc>
                <a:spcPct val="95000"/>
              </a:lnSpc>
              <a:spcBef>
                <a:spcPts val="600"/>
              </a:spcBef>
            </a:pPr>
            <a:r>
              <a:rPr lang="en-GB" dirty="0">
                <a:solidFill>
                  <a:schemeClr val="accent5"/>
                </a:solidFill>
              </a:rPr>
              <a:t>…needs to be undertaken using a rigorous and robust approach to ensure that meaning is preserved, wording is acceptable to respondents in the new language, and psychometric properties are maintained; and to allow comparison or aggregation of results across countries</a:t>
            </a:r>
          </a:p>
          <a:p>
            <a:pPr lvl="1">
              <a:lnSpc>
                <a:spcPct val="95000"/>
              </a:lnSpc>
              <a:spcBef>
                <a:spcPts val="600"/>
              </a:spcBef>
            </a:pPr>
            <a:r>
              <a:rPr lang="en-GB" dirty="0"/>
              <a:t>…should involve forward and backward translation and cognitive debriefing, as in the EuroQol translation process</a:t>
            </a:r>
            <a:endParaRPr lang="en-GB" strike="sngStrike" dirty="0"/>
          </a:p>
          <a:p>
            <a:pPr>
              <a:lnSpc>
                <a:spcPct val="95000"/>
              </a:lnSpc>
              <a:spcBef>
                <a:spcPts val="600"/>
              </a:spcBef>
            </a:pPr>
            <a:r>
              <a:rPr lang="en-GB" b="1" dirty="0">
                <a:solidFill>
                  <a:schemeClr val="accent3"/>
                </a:solidFill>
              </a:rPr>
              <a:t>EuroQol’s well-defined and methodologically sound approach helps guarantee the quality of the many different language versions of EQ-5D (&gt;200) that exist</a:t>
            </a:r>
            <a:endParaRPr lang="en-GB" b="1" dirty="0"/>
          </a:p>
          <a:p>
            <a:pPr>
              <a:lnSpc>
                <a:spcPct val="95000"/>
              </a:lnSpc>
              <a:spcBef>
                <a:spcPts val="600"/>
              </a:spcBef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27BD2F-CAE6-A981-6024-A86A863A7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B98C3-C296-2E42-BED0-9B90356BF753}" type="slidenum">
              <a:rPr lang="en-GB" smtClean="0"/>
              <a:pPr/>
              <a:t>16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AD902C-1715-9A85-1AF2-D6DE7F82DD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/>
              <a:t>EuroQol: Translating EQ-5D</a:t>
            </a:r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8F0077E7-7499-62CE-DF32-B3348346E4DB}"/>
              </a:ext>
            </a:extLst>
          </p:cNvPr>
          <p:cNvSpPr txBox="1">
            <a:spLocks/>
          </p:cNvSpPr>
          <p:nvPr/>
        </p:nvSpPr>
        <p:spPr>
          <a:xfrm>
            <a:off x="612892" y="650472"/>
            <a:ext cx="7967229" cy="30566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005C7F"/>
                </a:solidFill>
                <a:latin typeface="Open Sans"/>
                <a:ea typeface="+mj-ea"/>
                <a:cs typeface="Open Sans"/>
              </a:defRPr>
            </a:lvl1pPr>
          </a:lstStyle>
          <a:p>
            <a:r>
              <a:rPr lang="en-GB" dirty="0"/>
              <a:t>Key take-away messages </a:t>
            </a:r>
          </a:p>
        </p:txBody>
      </p:sp>
    </p:spTree>
    <p:extLst>
      <p:ext uri="{BB962C8B-B14F-4D97-AF65-F5344CB8AC3E}">
        <p14:creationId xmlns:p14="http://schemas.microsoft.com/office/powerpoint/2010/main" val="36562410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20E18E4-DC7E-116D-39A4-8F4CBB55A3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591" y="1172543"/>
            <a:ext cx="7967229" cy="3018220"/>
          </a:xfrm>
        </p:spPr>
        <p:txBody>
          <a:bodyPr>
            <a:noAutofit/>
          </a:bodyPr>
          <a:lstStyle/>
          <a:p>
            <a:pPr>
              <a:lnSpc>
                <a:spcPct val="95000"/>
              </a:lnSpc>
              <a:spcBef>
                <a:spcPts val="600"/>
              </a:spcBef>
            </a:pPr>
            <a:r>
              <a:rPr lang="en-GB" dirty="0"/>
              <a:t>For general information on EuroQol and the EQ-5D, please refer to the EuroQol website at </a:t>
            </a:r>
            <a:r>
              <a:rPr lang="en-GB" dirty="0">
                <a:hlinkClick r:id="rId3"/>
              </a:rPr>
              <a:t>EQ-5D (euroqol.org)</a:t>
            </a:r>
            <a:endParaRPr lang="en-GB" dirty="0"/>
          </a:p>
          <a:p>
            <a:pPr>
              <a:lnSpc>
                <a:spcPct val="95000"/>
              </a:lnSpc>
              <a:spcBef>
                <a:spcPts val="600"/>
              </a:spcBef>
            </a:pPr>
            <a:r>
              <a:rPr lang="en-GB" dirty="0"/>
              <a:t>An overview of the EuroQol translation process is available at: </a:t>
            </a:r>
            <a:r>
              <a:rPr lang="en-GB" sz="1800" dirty="0">
                <a:hlinkClick r:id="rId4"/>
              </a:rPr>
              <a:t>Translation Process – EQ-5D (euroqol.org)</a:t>
            </a:r>
            <a:endParaRPr lang="en-GB" sz="1800" dirty="0"/>
          </a:p>
          <a:p>
            <a:pPr>
              <a:lnSpc>
                <a:spcPct val="95000"/>
              </a:lnSpc>
              <a:spcBef>
                <a:spcPts val="600"/>
              </a:spcBef>
            </a:pPr>
            <a:r>
              <a:rPr lang="en-GB" dirty="0"/>
              <a:t>More information on the VMC is available at: </a:t>
            </a:r>
            <a:r>
              <a:rPr lang="en-GB" sz="1800" dirty="0">
                <a:hlinkClick r:id="rId5"/>
              </a:rPr>
              <a:t>Version Management Committee – EQ-5D (euroqol.org)</a:t>
            </a:r>
            <a:endParaRPr lang="en-GB" sz="1800" dirty="0"/>
          </a:p>
          <a:p>
            <a:pPr>
              <a:lnSpc>
                <a:spcPct val="95000"/>
              </a:lnSpc>
              <a:spcBef>
                <a:spcPts val="600"/>
              </a:spcBef>
            </a:pP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E2CADF-D89D-574B-294F-5E7557398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B98C3-C296-2E42-BED0-9B90356BF753}" type="slidenum">
              <a:rPr lang="en-GB" smtClean="0"/>
              <a:pPr/>
              <a:t>17</a:t>
            </a:fld>
            <a:endParaRPr lang="en-GB" dirty="0"/>
          </a:p>
        </p:txBody>
      </p:sp>
      <p:sp>
        <p:nvSpPr>
          <p:cNvPr id="3" name="Footer Placeholder 6">
            <a:extLst>
              <a:ext uri="{FF2B5EF4-FFF2-40B4-BE49-F238E27FC236}">
                <a16:creationId xmlns:a16="http://schemas.microsoft.com/office/drawing/2014/main" id="{2F054ABB-0958-9C0F-7D19-93F1DB3B2E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/>
              <a:t>EuroQol: Translating EQ-5D</a:t>
            </a: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90ED7275-1402-CD1D-E384-DBD646510520}"/>
              </a:ext>
            </a:extLst>
          </p:cNvPr>
          <p:cNvSpPr txBox="1">
            <a:spLocks/>
          </p:cNvSpPr>
          <p:nvPr/>
        </p:nvSpPr>
        <p:spPr>
          <a:xfrm>
            <a:off x="612892" y="650472"/>
            <a:ext cx="7967229" cy="30566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005C7F"/>
                </a:solidFill>
                <a:latin typeface="Open Sans"/>
                <a:ea typeface="+mj-ea"/>
                <a:cs typeface="Open Sans"/>
              </a:defRPr>
            </a:lvl1pPr>
          </a:lstStyle>
          <a:p>
            <a:r>
              <a:rPr lang="en-GB" dirty="0"/>
              <a:t>For more info…</a:t>
            </a:r>
          </a:p>
        </p:txBody>
      </p:sp>
    </p:spTree>
    <p:extLst>
      <p:ext uri="{BB962C8B-B14F-4D97-AF65-F5344CB8AC3E}">
        <p14:creationId xmlns:p14="http://schemas.microsoft.com/office/powerpoint/2010/main" val="30247229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CE370F-31CC-E6EC-98DE-F0861721D2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211" y="1180163"/>
            <a:ext cx="8302509" cy="3444226"/>
          </a:xfrm>
        </p:spPr>
        <p:txBody>
          <a:bodyPr>
            <a:noAutofit/>
          </a:bodyPr>
          <a:lstStyle/>
          <a:p>
            <a:pPr>
              <a:lnSpc>
                <a:spcPct val="95000"/>
              </a:lnSpc>
              <a:spcBef>
                <a:spcPts val="300"/>
              </a:spcBef>
            </a:pPr>
            <a:r>
              <a:rPr lang="en-GB" sz="1100" dirty="0"/>
              <a:t>Churchill K, Warner L, Keogh E, et al </a:t>
            </a:r>
            <a:r>
              <a:rPr lang="en-GB" sz="1100" b="1" dirty="0">
                <a:solidFill>
                  <a:schemeClr val="accent3"/>
                </a:solidFill>
              </a:rPr>
              <a:t>2021</a:t>
            </a:r>
            <a:r>
              <a:rPr lang="en-GB" sz="1100" dirty="0"/>
              <a:t> Implementation of EQ-5D-5L as a routine outcome measure in community outpatient and specialized rehabilitation services. </a:t>
            </a:r>
            <a:r>
              <a:rPr lang="en-GB" sz="1100" i="1" dirty="0"/>
              <a:t>J Patient Rep Outcomes </a:t>
            </a:r>
            <a:r>
              <a:rPr lang="en-GB" sz="1100" dirty="0"/>
              <a:t>5 (</a:t>
            </a:r>
            <a:r>
              <a:rPr lang="en-GB" sz="1100" dirty="0" err="1"/>
              <a:t>suppl</a:t>
            </a:r>
            <a:r>
              <a:rPr lang="en-GB" sz="1100" dirty="0"/>
              <a:t> 2): 103. </a:t>
            </a:r>
          </a:p>
          <a:p>
            <a:pPr>
              <a:lnSpc>
                <a:spcPct val="95000"/>
              </a:lnSpc>
              <a:spcBef>
                <a:spcPts val="300"/>
              </a:spcBef>
            </a:pPr>
            <a:r>
              <a:rPr lang="en-GB" sz="1100" dirty="0"/>
              <a:t>European Medicines Agency (EMA) </a:t>
            </a:r>
            <a:r>
              <a:rPr lang="en-GB" sz="1100" b="1" dirty="0">
                <a:solidFill>
                  <a:schemeClr val="accent3"/>
                </a:solidFill>
              </a:rPr>
              <a:t>2014</a:t>
            </a:r>
            <a:r>
              <a:rPr lang="en-GB" sz="1100" dirty="0"/>
              <a:t> </a:t>
            </a:r>
            <a:r>
              <a:rPr lang="en-GB" sz="1100" dirty="0">
                <a:hlinkClick r:id="rId3"/>
              </a:rPr>
              <a:t>Reflection Paper on the use of patient-reported outcome (PRO) measures in oncology studies</a:t>
            </a:r>
            <a:r>
              <a:rPr lang="en-GB" sz="1100" dirty="0"/>
              <a:t>.</a:t>
            </a:r>
          </a:p>
          <a:p>
            <a:pPr>
              <a:lnSpc>
                <a:spcPct val="95000"/>
              </a:lnSpc>
              <a:spcBef>
                <a:spcPts val="300"/>
              </a:spcBef>
            </a:pPr>
            <a:r>
              <a:rPr lang="en-GB" sz="1100" dirty="0"/>
              <a:t>European Medicines Agency (EMA) </a:t>
            </a:r>
            <a:r>
              <a:rPr lang="en-GB" sz="1100" b="1" dirty="0">
                <a:solidFill>
                  <a:schemeClr val="accent3"/>
                </a:solidFill>
              </a:rPr>
              <a:t>2016</a:t>
            </a:r>
            <a:r>
              <a:rPr lang="en-GB" sz="1100" dirty="0"/>
              <a:t> </a:t>
            </a:r>
            <a:r>
              <a:rPr lang="en-GB" sz="1100" dirty="0">
                <a:hlinkClick r:id="rId4"/>
              </a:rPr>
              <a:t>Appendix 2 to the guideline on the evaluation of anticancer medicinal products in man</a:t>
            </a:r>
            <a:r>
              <a:rPr lang="en-GB" sz="1100" dirty="0"/>
              <a:t>. </a:t>
            </a:r>
          </a:p>
          <a:p>
            <a:pPr>
              <a:lnSpc>
                <a:spcPct val="95000"/>
              </a:lnSpc>
              <a:spcBef>
                <a:spcPts val="300"/>
              </a:spcBef>
            </a:pPr>
            <a:r>
              <a:rPr lang="en-GB" sz="1100" dirty="0"/>
              <a:t>European Medicines Agency (EMA) </a:t>
            </a:r>
            <a:r>
              <a:rPr lang="en-GB" sz="1100" b="1" dirty="0">
                <a:solidFill>
                  <a:schemeClr val="accent3"/>
                </a:solidFill>
              </a:rPr>
              <a:t>2020</a:t>
            </a:r>
            <a:r>
              <a:rPr lang="en-GB" sz="1100" dirty="0"/>
              <a:t> </a:t>
            </a:r>
            <a:r>
              <a:rPr lang="en-GB" sz="1100" dirty="0">
                <a:hlinkClick r:id="rId5"/>
              </a:rPr>
              <a:t>ICH Reflection Paper on proposed ICH guideline work to advance patient focused drug development</a:t>
            </a:r>
            <a:r>
              <a:rPr lang="en-GB" sz="1100" dirty="0"/>
              <a:t>. </a:t>
            </a:r>
          </a:p>
          <a:p>
            <a:pPr>
              <a:lnSpc>
                <a:spcPct val="95000"/>
              </a:lnSpc>
              <a:spcBef>
                <a:spcPts val="300"/>
              </a:spcBef>
            </a:pPr>
            <a:r>
              <a:rPr lang="en-GB" sz="1100" dirty="0"/>
              <a:t>European Medicines Agency (EMA) </a:t>
            </a:r>
            <a:r>
              <a:rPr lang="en-GB" sz="1100" b="1" dirty="0">
                <a:solidFill>
                  <a:schemeClr val="accent3"/>
                </a:solidFill>
              </a:rPr>
              <a:t>2022</a:t>
            </a:r>
            <a:r>
              <a:rPr lang="en-GB" sz="1100" dirty="0"/>
              <a:t> </a:t>
            </a:r>
            <a:r>
              <a:rPr lang="en-GB" sz="1100" dirty="0">
                <a:hlinkClick r:id="rId6"/>
              </a:rPr>
              <a:t>Executive summary: Patient experience data in EU medicines development and regulatory decision-making workshop</a:t>
            </a:r>
            <a:r>
              <a:rPr lang="en-GB" sz="1100" dirty="0"/>
              <a:t>.</a:t>
            </a:r>
          </a:p>
          <a:p>
            <a:pPr>
              <a:lnSpc>
                <a:spcPct val="95000"/>
              </a:lnSpc>
              <a:spcBef>
                <a:spcPts val="300"/>
              </a:spcBef>
            </a:pPr>
            <a:r>
              <a:rPr lang="en-GB" sz="1100" dirty="0"/>
              <a:t>Food and Drug Administration (FDA) </a:t>
            </a:r>
            <a:r>
              <a:rPr lang="en-GB" sz="1100" b="1" dirty="0">
                <a:solidFill>
                  <a:schemeClr val="accent3"/>
                </a:solidFill>
              </a:rPr>
              <a:t>2006</a:t>
            </a:r>
            <a:r>
              <a:rPr lang="en-GB" sz="1100" dirty="0"/>
              <a:t> Guidance for industry: patient-reported outcome measures: use in medical product development to support labeling claims: draft guidance. </a:t>
            </a:r>
            <a:r>
              <a:rPr lang="en-GB" sz="1100" i="1" dirty="0"/>
              <a:t>Health Qual Life Outcomes </a:t>
            </a:r>
            <a:r>
              <a:rPr lang="en-GB" sz="1100" dirty="0"/>
              <a:t>4: 79. </a:t>
            </a:r>
          </a:p>
          <a:p>
            <a:pPr>
              <a:lnSpc>
                <a:spcPct val="95000"/>
              </a:lnSpc>
              <a:spcBef>
                <a:spcPts val="300"/>
              </a:spcBef>
            </a:pPr>
            <a:r>
              <a:rPr lang="en-GB" sz="1100" dirty="0"/>
              <a:t>Food and Drug Administration (FDA) </a:t>
            </a:r>
            <a:r>
              <a:rPr lang="en-GB" sz="1100" b="1" dirty="0">
                <a:solidFill>
                  <a:schemeClr val="accent3"/>
                </a:solidFill>
              </a:rPr>
              <a:t>2009</a:t>
            </a:r>
            <a:r>
              <a:rPr lang="en-GB" sz="1100" dirty="0"/>
              <a:t> </a:t>
            </a:r>
            <a:r>
              <a:rPr lang="en-GB" sz="1100" dirty="0">
                <a:hlinkClick r:id="rId7"/>
              </a:rPr>
              <a:t>Guidance for industry patient-reported outcome measures: Use in medical product development to support labeling claims</a:t>
            </a:r>
            <a:r>
              <a:rPr lang="en-GB" sz="1100" dirty="0"/>
              <a:t>. </a:t>
            </a:r>
          </a:p>
          <a:p>
            <a:pPr>
              <a:lnSpc>
                <a:spcPct val="95000"/>
              </a:lnSpc>
              <a:spcBef>
                <a:spcPts val="300"/>
              </a:spcBef>
            </a:pPr>
            <a:r>
              <a:rPr lang="en-GB" sz="1100" dirty="0"/>
              <a:t>National Health Service (NHS) </a:t>
            </a:r>
            <a:r>
              <a:rPr lang="en-GB" sz="1100" b="1" dirty="0">
                <a:solidFill>
                  <a:schemeClr val="accent3"/>
                </a:solidFill>
              </a:rPr>
              <a:t>2023</a:t>
            </a:r>
            <a:r>
              <a:rPr lang="en-GB" sz="1100" dirty="0"/>
              <a:t> </a:t>
            </a:r>
            <a:r>
              <a:rPr lang="en-GB" sz="1100" dirty="0">
                <a:hlinkClick r:id="rId8"/>
              </a:rPr>
              <a:t>Background information about PROMs</a:t>
            </a:r>
            <a:r>
              <a:rPr lang="en-GB" sz="1100" dirty="0"/>
              <a:t>. </a:t>
            </a:r>
          </a:p>
          <a:p>
            <a:pPr>
              <a:lnSpc>
                <a:spcPct val="95000"/>
              </a:lnSpc>
              <a:spcBef>
                <a:spcPts val="300"/>
              </a:spcBef>
            </a:pPr>
            <a:r>
              <a:rPr lang="en-GB" sz="1100" dirty="0"/>
              <a:t>National Joint Registry </a:t>
            </a:r>
            <a:r>
              <a:rPr lang="en-GB" sz="1100" b="1" dirty="0">
                <a:solidFill>
                  <a:schemeClr val="accent3"/>
                </a:solidFill>
              </a:rPr>
              <a:t>2022</a:t>
            </a:r>
            <a:r>
              <a:rPr lang="en-GB" sz="1100" dirty="0"/>
              <a:t> </a:t>
            </a:r>
            <a:r>
              <a:rPr lang="en-GB" sz="1100" dirty="0">
                <a:hlinkClick r:id="rId9"/>
              </a:rPr>
              <a:t>NJR Patient-reported outcome measures (PROMs)</a:t>
            </a:r>
            <a:r>
              <a:rPr lang="en-GB" sz="1100" dirty="0"/>
              <a:t>.</a:t>
            </a:r>
          </a:p>
          <a:p>
            <a:pPr>
              <a:lnSpc>
                <a:spcPct val="95000"/>
              </a:lnSpc>
              <a:spcBef>
                <a:spcPts val="300"/>
              </a:spcBef>
            </a:pPr>
            <a:r>
              <a:rPr lang="en-GB" sz="1100" dirty="0"/>
              <a:t>Rabin R, Gudex C, Selai C, et al </a:t>
            </a:r>
            <a:r>
              <a:rPr lang="en-GB" sz="1100" b="1" dirty="0">
                <a:solidFill>
                  <a:schemeClr val="accent3"/>
                </a:solidFill>
              </a:rPr>
              <a:t>2014</a:t>
            </a:r>
            <a:r>
              <a:rPr lang="en-GB" sz="1100" dirty="0"/>
              <a:t> From translation to version management: a history and review of methods for the cultural adaptation of the EuroQol five-dimensional questionnaire. </a:t>
            </a:r>
            <a:r>
              <a:rPr lang="en-GB" sz="1100" i="1" dirty="0"/>
              <a:t>Value Health </a:t>
            </a:r>
            <a:r>
              <a:rPr lang="en-GB" sz="1100" dirty="0"/>
              <a:t>17(1): 70–76. </a:t>
            </a:r>
          </a:p>
          <a:p>
            <a:pPr>
              <a:lnSpc>
                <a:spcPct val="95000"/>
              </a:lnSpc>
              <a:spcBef>
                <a:spcPts val="300"/>
              </a:spcBef>
            </a:pPr>
            <a:r>
              <a:rPr lang="en-GB" sz="1100" dirty="0"/>
              <a:t>Wild D, Grove A, Martin M, et al </a:t>
            </a:r>
            <a:r>
              <a:rPr lang="en-GB" sz="1100" b="1" dirty="0">
                <a:solidFill>
                  <a:schemeClr val="accent3"/>
                </a:solidFill>
              </a:rPr>
              <a:t>2005</a:t>
            </a:r>
            <a:r>
              <a:rPr lang="en-GB" sz="1100" dirty="0"/>
              <a:t> Principles of good practice for the translation and cultural adaptation process for patient-reported outcomes (PRO) measures: Report of the ISPOR Task Force for Translation and Cultural Adaptation. </a:t>
            </a:r>
            <a:r>
              <a:rPr lang="en-GB" sz="1100" i="1" dirty="0"/>
              <a:t>Value Health </a:t>
            </a:r>
            <a:r>
              <a:rPr lang="en-GB" sz="1100" dirty="0"/>
              <a:t>8(2): 94–104. </a:t>
            </a:r>
          </a:p>
          <a:p>
            <a:pPr marL="0" indent="0">
              <a:lnSpc>
                <a:spcPct val="95000"/>
              </a:lnSpc>
              <a:spcBef>
                <a:spcPts val="300"/>
              </a:spcBef>
              <a:buNone/>
            </a:pPr>
            <a:endParaRPr lang="en-GB" sz="11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C75D97-D2E6-F068-8353-5C04B4276C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Version 19/11/19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6766DC-F583-D919-CAD1-A4305C0EF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B98C3-C296-2E42-BED0-9B90356BF753}" type="slidenum">
              <a:rPr lang="en-GB" smtClean="0"/>
              <a:pPr/>
              <a:t>18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6767E1-218F-3FD6-D452-A0823DAEA1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/>
              <a:t>EuroQol: Translating EQ-5D</a:t>
            </a: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1E16FC40-407E-5726-3742-91B881F4AEB9}"/>
              </a:ext>
            </a:extLst>
          </p:cNvPr>
          <p:cNvSpPr txBox="1">
            <a:spLocks/>
          </p:cNvSpPr>
          <p:nvPr/>
        </p:nvSpPr>
        <p:spPr>
          <a:xfrm>
            <a:off x="612892" y="650472"/>
            <a:ext cx="7967229" cy="30566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005C7F"/>
                </a:solidFill>
                <a:latin typeface="Open Sans"/>
                <a:ea typeface="+mj-ea"/>
                <a:cs typeface="Open Sans"/>
              </a:defRPr>
            </a:lvl1pPr>
          </a:lstStyle>
          <a:p>
            <a:r>
              <a:rPr lang="en-GB" dirty="0"/>
              <a:t>References</a:t>
            </a:r>
          </a:p>
        </p:txBody>
      </p:sp>
    </p:spTree>
    <p:extLst>
      <p:ext uri="{BB962C8B-B14F-4D97-AF65-F5344CB8AC3E}">
        <p14:creationId xmlns:p14="http://schemas.microsoft.com/office/powerpoint/2010/main" val="38865229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391587-EDB0-418C-9A54-8501F6B420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888" y="1171258"/>
            <a:ext cx="7967229" cy="2052002"/>
          </a:xfrm>
        </p:spPr>
        <p:txBody>
          <a:bodyPr>
            <a:noAutofit/>
          </a:bodyPr>
          <a:lstStyle/>
          <a:p>
            <a:pPr>
              <a:lnSpc>
                <a:spcPct val="95000"/>
              </a:lnSpc>
              <a:spcBef>
                <a:spcPts val="600"/>
              </a:spcBef>
            </a:pPr>
            <a:r>
              <a:rPr lang="en-GB" dirty="0"/>
              <a:t>This slide set was developed by the </a:t>
            </a:r>
            <a:r>
              <a:rPr lang="en-GB" dirty="0">
                <a:solidFill>
                  <a:schemeClr val="tx2"/>
                </a:solidFill>
              </a:rPr>
              <a:t>EuroQol Communications Team</a:t>
            </a:r>
          </a:p>
          <a:p>
            <a:pPr>
              <a:lnSpc>
                <a:spcPct val="95000"/>
              </a:lnSpc>
              <a:spcBef>
                <a:spcPts val="600"/>
              </a:spcBef>
            </a:pPr>
            <a:r>
              <a:rPr lang="en-GB" dirty="0"/>
              <a:t>Including the copyright line </a:t>
            </a:r>
            <a:r>
              <a:rPr lang="en-GB" b="1" dirty="0">
                <a:solidFill>
                  <a:schemeClr val="accent3"/>
                </a:solidFill>
              </a:rPr>
              <a:t>© EuroQol Research Foundation</a:t>
            </a:r>
            <a:r>
              <a:rPr lang="en-GB" dirty="0">
                <a:solidFill>
                  <a:schemeClr val="accent3"/>
                </a:solidFill>
              </a:rPr>
              <a:t> </a:t>
            </a:r>
            <a:r>
              <a:rPr lang="en-GB" dirty="0"/>
              <a:t>is mandatory when using information and/or images and/or any part of this slide deck in any other work or publication </a:t>
            </a:r>
          </a:p>
          <a:p>
            <a:pPr>
              <a:lnSpc>
                <a:spcPct val="95000"/>
              </a:lnSpc>
              <a:spcBef>
                <a:spcPts val="600"/>
              </a:spcBef>
            </a:pPr>
            <a:r>
              <a:rPr lang="en-GB" dirty="0"/>
              <a:t>Neither this presentation nor any of its parts may be sold, distributed or modified for commercial gain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288B57-DBC1-4F1B-B2C4-9AF50357A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B98C3-C296-2E42-BED0-9B90356BF753}" type="slidenum">
              <a:rPr lang="en-GB" smtClean="0"/>
              <a:pPr/>
              <a:t>19</a:t>
            </a:fld>
            <a:endParaRPr lang="en-GB" dirty="0"/>
          </a:p>
        </p:txBody>
      </p:sp>
      <p:sp>
        <p:nvSpPr>
          <p:cNvPr id="4" name="Footer Placeholder 6">
            <a:extLst>
              <a:ext uri="{FF2B5EF4-FFF2-40B4-BE49-F238E27FC236}">
                <a16:creationId xmlns:a16="http://schemas.microsoft.com/office/drawing/2014/main" id="{018B2B4A-6A09-F8E9-B948-0E82179D79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9572" y="4846231"/>
            <a:ext cx="5486495" cy="240506"/>
          </a:xfrm>
        </p:spPr>
        <p:txBody>
          <a:bodyPr/>
          <a:lstStyle/>
          <a:p>
            <a:r>
              <a:rPr lang="en-GB" dirty="0"/>
              <a:t>EuroQol: Translating EQ-5D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DB6F9EE4-D67F-7080-9EA2-0CD45B7532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879622" y="4863342"/>
            <a:ext cx="1028634" cy="223395"/>
          </a:xfrm>
        </p:spPr>
        <p:txBody>
          <a:bodyPr/>
          <a:lstStyle/>
          <a:p>
            <a:r>
              <a:rPr lang="en-GB" dirty="0"/>
              <a:t>Version 14/09/22</a:t>
            </a: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D0D1F82C-FE9D-BC37-A32B-783A618C34F1}"/>
              </a:ext>
            </a:extLst>
          </p:cNvPr>
          <p:cNvSpPr txBox="1">
            <a:spLocks/>
          </p:cNvSpPr>
          <p:nvPr/>
        </p:nvSpPr>
        <p:spPr>
          <a:xfrm>
            <a:off x="612892" y="650472"/>
            <a:ext cx="7967229" cy="30566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005C7F"/>
                </a:solidFill>
                <a:latin typeface="Open Sans"/>
                <a:ea typeface="+mj-ea"/>
                <a:cs typeface="Open Sans"/>
              </a:defRPr>
            </a:lvl1pPr>
          </a:lstStyle>
          <a:p>
            <a:r>
              <a:rPr lang="en-GB" dirty="0"/>
              <a:t>Data sharing</a:t>
            </a:r>
          </a:p>
        </p:txBody>
      </p:sp>
    </p:spTree>
    <p:extLst>
      <p:ext uri="{BB962C8B-B14F-4D97-AF65-F5344CB8AC3E}">
        <p14:creationId xmlns:p14="http://schemas.microsoft.com/office/powerpoint/2010/main" val="25820653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83492D9-24FC-54CA-C48D-CEE1649351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880" y="1546856"/>
            <a:ext cx="7967229" cy="3127929"/>
          </a:xfrm>
        </p:spPr>
        <p:txBody>
          <a:bodyPr>
            <a:noAutofit/>
          </a:bodyPr>
          <a:lstStyle/>
          <a:p>
            <a:pPr>
              <a:lnSpc>
                <a:spcPct val="95000"/>
              </a:lnSpc>
              <a:spcBef>
                <a:spcPts val="600"/>
              </a:spcBef>
            </a:pPr>
            <a:r>
              <a:rPr lang="en-GB" dirty="0"/>
              <a:t>Slides in this deck cover the following topics:</a:t>
            </a:r>
          </a:p>
          <a:p>
            <a:pPr lvl="1">
              <a:lnSpc>
                <a:spcPct val="95000"/>
              </a:lnSpc>
              <a:spcBef>
                <a:spcPts val="300"/>
              </a:spcBef>
            </a:pPr>
            <a:r>
              <a:rPr lang="en-GB" sz="1600" dirty="0"/>
              <a:t>What are PROs and PROMs?</a:t>
            </a:r>
          </a:p>
          <a:p>
            <a:pPr lvl="1">
              <a:lnSpc>
                <a:spcPct val="95000"/>
              </a:lnSpc>
              <a:spcBef>
                <a:spcPts val="300"/>
              </a:spcBef>
            </a:pPr>
            <a:r>
              <a:rPr lang="en-GB" sz="1600" dirty="0"/>
              <a:t>Uses of PROMs</a:t>
            </a:r>
          </a:p>
          <a:p>
            <a:pPr lvl="1">
              <a:lnSpc>
                <a:spcPct val="95000"/>
              </a:lnSpc>
              <a:spcBef>
                <a:spcPts val="300"/>
              </a:spcBef>
            </a:pPr>
            <a:r>
              <a:rPr lang="en-GB" sz="1600" dirty="0"/>
              <a:t>Why do PROMs need to be translated? </a:t>
            </a:r>
          </a:p>
          <a:p>
            <a:pPr lvl="1">
              <a:lnSpc>
                <a:spcPct val="95000"/>
              </a:lnSpc>
              <a:spcBef>
                <a:spcPts val="300"/>
              </a:spcBef>
            </a:pPr>
            <a:r>
              <a:rPr lang="en-GB" sz="1600" dirty="0"/>
              <a:t>The importance of a rigorous and robust translation process</a:t>
            </a:r>
          </a:p>
          <a:p>
            <a:pPr lvl="1">
              <a:lnSpc>
                <a:spcPct val="95000"/>
              </a:lnSpc>
              <a:spcBef>
                <a:spcPts val="300"/>
              </a:spcBef>
            </a:pPr>
            <a:r>
              <a:rPr lang="en-GB" sz="1600" dirty="0"/>
              <a:t>Some challenges around translating a PROM</a:t>
            </a:r>
          </a:p>
          <a:p>
            <a:pPr lvl="1">
              <a:lnSpc>
                <a:spcPct val="95000"/>
              </a:lnSpc>
              <a:spcBef>
                <a:spcPts val="300"/>
              </a:spcBef>
            </a:pPr>
            <a:r>
              <a:rPr lang="en-GB" sz="1600" dirty="0"/>
              <a:t>The EuroQol process for translating a PROM – using EQ-5D as an example</a:t>
            </a:r>
          </a:p>
          <a:p>
            <a:pPr lvl="1">
              <a:lnSpc>
                <a:spcPct val="95000"/>
              </a:lnSpc>
              <a:spcBef>
                <a:spcPts val="300"/>
              </a:spcBef>
            </a:pPr>
            <a:r>
              <a:rPr lang="en-GB" sz="1600" dirty="0"/>
              <a:t>Translations available for EQ-5D</a:t>
            </a:r>
          </a:p>
          <a:p>
            <a:pPr lvl="1">
              <a:lnSpc>
                <a:spcPct val="95000"/>
              </a:lnSpc>
              <a:spcBef>
                <a:spcPts val="300"/>
              </a:spcBef>
            </a:pPr>
            <a:r>
              <a:rPr lang="en-GB" sz="1600" dirty="0"/>
              <a:t>The process for requesting a new language version of the EQ-5D</a:t>
            </a:r>
          </a:p>
          <a:p>
            <a:pPr lvl="1">
              <a:lnSpc>
                <a:spcPct val="95000"/>
              </a:lnSpc>
              <a:spcBef>
                <a:spcPts val="300"/>
              </a:spcBef>
            </a:pPr>
            <a:r>
              <a:rPr lang="en-GB" sz="1600" dirty="0"/>
              <a:t>Key take-away messages</a:t>
            </a:r>
          </a:p>
          <a:p>
            <a:pPr lvl="1">
              <a:lnSpc>
                <a:spcPct val="95000"/>
              </a:lnSpc>
              <a:spcBef>
                <a:spcPts val="300"/>
              </a:spcBef>
            </a:pPr>
            <a:r>
              <a:rPr lang="en-GB" sz="1600" dirty="0"/>
              <a:t>Where to get further information </a:t>
            </a:r>
          </a:p>
          <a:p>
            <a:pPr lvl="1">
              <a:lnSpc>
                <a:spcPct val="95000"/>
              </a:lnSpc>
              <a:spcBef>
                <a:spcPts val="600"/>
              </a:spcBef>
            </a:pPr>
            <a:endParaRPr lang="en-GB" dirty="0"/>
          </a:p>
          <a:p>
            <a:pPr lvl="1">
              <a:lnSpc>
                <a:spcPct val="95000"/>
              </a:lnSpc>
              <a:spcBef>
                <a:spcPts val="600"/>
              </a:spcBef>
            </a:pPr>
            <a:endParaRPr lang="en-GB" dirty="0"/>
          </a:p>
          <a:p>
            <a:pPr lvl="1">
              <a:lnSpc>
                <a:spcPct val="95000"/>
              </a:lnSpc>
              <a:spcBef>
                <a:spcPts val="600"/>
              </a:spcBef>
            </a:pPr>
            <a:endParaRPr lang="en-GB" dirty="0"/>
          </a:p>
          <a:p>
            <a:pPr lvl="1">
              <a:lnSpc>
                <a:spcPct val="95000"/>
              </a:lnSpc>
              <a:spcBef>
                <a:spcPts val="600"/>
              </a:spcBef>
            </a:pPr>
            <a:endParaRPr lang="en-GB" dirty="0"/>
          </a:p>
          <a:p>
            <a:pPr lvl="1">
              <a:lnSpc>
                <a:spcPct val="95000"/>
              </a:lnSpc>
              <a:spcBef>
                <a:spcPts val="600"/>
              </a:spcBef>
            </a:pPr>
            <a:endParaRPr lang="en-GB" dirty="0"/>
          </a:p>
          <a:p>
            <a:pPr lvl="1">
              <a:lnSpc>
                <a:spcPct val="95000"/>
              </a:lnSpc>
              <a:spcBef>
                <a:spcPts val="600"/>
              </a:spcBef>
            </a:pPr>
            <a:endParaRPr lang="en-GB" dirty="0"/>
          </a:p>
          <a:p>
            <a:pPr lvl="1">
              <a:lnSpc>
                <a:spcPct val="95000"/>
              </a:lnSpc>
              <a:spcBef>
                <a:spcPts val="600"/>
              </a:spcBef>
            </a:pPr>
            <a:endParaRPr lang="en-GB" dirty="0"/>
          </a:p>
          <a:p>
            <a:pPr lvl="1">
              <a:lnSpc>
                <a:spcPct val="95000"/>
              </a:lnSpc>
              <a:spcBef>
                <a:spcPts val="600"/>
              </a:spcBef>
            </a:pPr>
            <a:endParaRPr lang="en-GB" dirty="0"/>
          </a:p>
          <a:p>
            <a:pPr lvl="1">
              <a:lnSpc>
                <a:spcPct val="95000"/>
              </a:lnSpc>
              <a:spcBef>
                <a:spcPts val="600"/>
              </a:spcBef>
            </a:pPr>
            <a:endParaRPr lang="en-GB" dirty="0"/>
          </a:p>
          <a:p>
            <a:pPr lvl="1">
              <a:lnSpc>
                <a:spcPct val="95000"/>
              </a:lnSpc>
              <a:spcBef>
                <a:spcPts val="600"/>
              </a:spcBef>
            </a:pP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AA80D63-B3F7-ADD6-3D61-FAF31B42EA32}"/>
              </a:ext>
            </a:extLst>
          </p:cNvPr>
          <p:cNvSpPr txBox="1"/>
          <p:nvPr/>
        </p:nvSpPr>
        <p:spPr>
          <a:xfrm>
            <a:off x="594129" y="790636"/>
            <a:ext cx="8159431" cy="58477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This presentation provides a top-level overview of how to translate a </a:t>
            </a:r>
            <a:r>
              <a:rPr lang="en-GB" sz="1600" b="1" dirty="0"/>
              <a:t>patient-reported outcome measure </a:t>
            </a:r>
            <a:r>
              <a:rPr lang="en-GB" sz="1600" dirty="0"/>
              <a:t>(PROM) by showing how EuroQol undertakes the process for EQ-5D</a:t>
            </a:r>
          </a:p>
        </p:txBody>
      </p:sp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1F4917C5-9C8A-744E-06F4-9947DF5364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9620" y="4846232"/>
            <a:ext cx="414509" cy="223394"/>
          </a:xfrm>
        </p:spPr>
        <p:txBody>
          <a:bodyPr/>
          <a:lstStyle/>
          <a:p>
            <a:fld id="{CA5B98C3-C296-2E42-BED0-9B90356BF753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442ACA74-FD80-1A9F-A295-2E44CAE00B0E}"/>
              </a:ext>
            </a:extLst>
          </p:cNvPr>
          <p:cNvSpPr txBox="1">
            <a:spLocks/>
          </p:cNvSpPr>
          <p:nvPr/>
        </p:nvSpPr>
        <p:spPr>
          <a:xfrm>
            <a:off x="594129" y="406632"/>
            <a:ext cx="7810732" cy="30566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005C7F"/>
                </a:solidFill>
                <a:latin typeface="Open Sans"/>
                <a:ea typeface="+mj-ea"/>
                <a:cs typeface="Open Sans"/>
              </a:defRPr>
            </a:lvl1pPr>
          </a:lstStyle>
          <a:p>
            <a:r>
              <a:rPr lang="en-GB" dirty="0"/>
              <a:t>Overview</a:t>
            </a:r>
          </a:p>
        </p:txBody>
      </p:sp>
      <p:sp>
        <p:nvSpPr>
          <p:cNvPr id="10" name="Footer Placeholder 5">
            <a:extLst>
              <a:ext uri="{FF2B5EF4-FFF2-40B4-BE49-F238E27FC236}">
                <a16:creationId xmlns:a16="http://schemas.microsoft.com/office/drawing/2014/main" id="{9EF4C2BB-3859-FA50-C318-4AD1838224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9572" y="4846231"/>
            <a:ext cx="5486495" cy="240506"/>
          </a:xfrm>
        </p:spPr>
        <p:txBody>
          <a:bodyPr/>
          <a:lstStyle/>
          <a:p>
            <a:r>
              <a:rPr lang="en-GB" dirty="0"/>
              <a:t>EuroQol: Translating EQ-5D</a:t>
            </a:r>
          </a:p>
        </p:txBody>
      </p:sp>
    </p:spTree>
    <p:extLst>
      <p:ext uri="{BB962C8B-B14F-4D97-AF65-F5344CB8AC3E}">
        <p14:creationId xmlns:p14="http://schemas.microsoft.com/office/powerpoint/2010/main" val="17922960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184FF1A-371D-B3A1-E8C8-0CD329AD0F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0561" y="1576530"/>
            <a:ext cx="3123820" cy="12272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D562C7-6D53-E6F5-304F-C58D98EEC9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689" y="1172832"/>
            <a:ext cx="5174211" cy="3376307"/>
          </a:xfrm>
        </p:spPr>
        <p:txBody>
          <a:bodyPr>
            <a:noAutofit/>
          </a:bodyPr>
          <a:lstStyle/>
          <a:p>
            <a:pPr>
              <a:lnSpc>
                <a:spcPct val="95000"/>
              </a:lnSpc>
              <a:spcBef>
                <a:spcPts val="300"/>
              </a:spcBef>
            </a:pPr>
            <a:r>
              <a:rPr lang="en-GB" sz="1600" dirty="0"/>
              <a:t>A </a:t>
            </a:r>
            <a:r>
              <a:rPr lang="en-GB" sz="1600" b="1" dirty="0">
                <a:solidFill>
                  <a:schemeClr val="accent3"/>
                </a:solidFill>
              </a:rPr>
              <a:t>patient-reported outcome </a:t>
            </a:r>
            <a:r>
              <a:rPr lang="en-GB" sz="1600" dirty="0"/>
              <a:t>(PRO) is a measurement of any aspect of a patient’s health status that comes directly from the patient (i.e., without interpretation of their responses by a physician or anyone else)</a:t>
            </a:r>
            <a:r>
              <a:rPr lang="en-GB" sz="1600" baseline="30000" dirty="0"/>
              <a:t>1</a:t>
            </a:r>
          </a:p>
          <a:p>
            <a:pPr>
              <a:lnSpc>
                <a:spcPct val="95000"/>
              </a:lnSpc>
              <a:spcBef>
                <a:spcPts val="300"/>
              </a:spcBef>
            </a:pPr>
            <a:r>
              <a:rPr lang="en-GB" sz="1600" b="1" dirty="0">
                <a:solidFill>
                  <a:schemeClr val="accent3"/>
                </a:solidFill>
              </a:rPr>
              <a:t>Patient-reported outcome measures </a:t>
            </a:r>
            <a:r>
              <a:rPr lang="en-GB" sz="1600" dirty="0"/>
              <a:t>(PROMs) are questionnaires or instruments that capture information directly from patients on outcomes such as symptoms, functioning, health status or quality of life</a:t>
            </a:r>
          </a:p>
          <a:p>
            <a:pPr>
              <a:lnSpc>
                <a:spcPct val="95000"/>
              </a:lnSpc>
              <a:spcBef>
                <a:spcPts val="300"/>
              </a:spcBef>
            </a:pPr>
            <a:r>
              <a:rPr lang="en-GB" sz="1600" dirty="0"/>
              <a:t>PROMs are different from clinician-reported outcome assessments or observer-reported outcome assessments. The </a:t>
            </a:r>
            <a:r>
              <a:rPr lang="en-GB" sz="1600" b="1" dirty="0">
                <a:solidFill>
                  <a:schemeClr val="accent3"/>
                </a:solidFill>
              </a:rPr>
              <a:t>EQ-5D</a:t>
            </a:r>
            <a:r>
              <a:rPr lang="en-GB" sz="1600" dirty="0"/>
              <a:t> is an example of a PROM</a:t>
            </a:r>
          </a:p>
          <a:p>
            <a:pPr>
              <a:lnSpc>
                <a:spcPct val="95000"/>
              </a:lnSpc>
              <a:spcBef>
                <a:spcPts val="300"/>
              </a:spcBef>
            </a:pPr>
            <a:r>
              <a:rPr lang="en-GB" sz="1600" dirty="0"/>
              <a:t>The importance of evaluating the patient’s experience when considering the impact of healthcare interventions is increasingly being recognised</a:t>
            </a:r>
            <a:r>
              <a:rPr lang="en-GB" sz="1600" baseline="30000" dirty="0"/>
              <a:t>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131684-D842-E0E3-03C2-84E1C9E3B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B98C3-C296-2E42-BED0-9B90356BF753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8EC41F-BED4-54EB-56C2-EC0592273D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/>
              <a:t>EuroQol: Translating EQ-5D</a:t>
            </a:r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47A4ABC1-F0A7-04DB-5BE1-468D98A42157}"/>
              </a:ext>
            </a:extLst>
          </p:cNvPr>
          <p:cNvSpPr txBox="1">
            <a:spLocks/>
          </p:cNvSpPr>
          <p:nvPr/>
        </p:nvSpPr>
        <p:spPr>
          <a:xfrm>
            <a:off x="612892" y="650472"/>
            <a:ext cx="7967229" cy="30566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005C7F"/>
                </a:solidFill>
                <a:latin typeface="Open Sans"/>
                <a:ea typeface="+mj-ea"/>
                <a:cs typeface="Open Sans"/>
              </a:defRPr>
            </a:lvl1pPr>
          </a:lstStyle>
          <a:p>
            <a:r>
              <a:rPr lang="en-GB" dirty="0"/>
              <a:t>What are PROs and PROMs?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8269F62-5B81-9B3A-A856-B105E2A07C66}"/>
              </a:ext>
            </a:extLst>
          </p:cNvPr>
          <p:cNvSpPr txBox="1"/>
          <p:nvPr/>
        </p:nvSpPr>
        <p:spPr>
          <a:xfrm>
            <a:off x="515389" y="4598014"/>
            <a:ext cx="4056612" cy="21544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800" dirty="0"/>
              <a:t>1. FDA, 2006; 2. EMA, 2022</a:t>
            </a:r>
          </a:p>
        </p:txBody>
      </p:sp>
    </p:spTree>
    <p:extLst>
      <p:ext uri="{BB962C8B-B14F-4D97-AF65-F5344CB8AC3E}">
        <p14:creationId xmlns:p14="http://schemas.microsoft.com/office/powerpoint/2010/main" val="37006640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270F95-9AB8-5185-A846-8CA8F4E5DE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592" y="1156018"/>
            <a:ext cx="7967229" cy="3018220"/>
          </a:xfrm>
        </p:spPr>
        <p:txBody>
          <a:bodyPr>
            <a:noAutofit/>
          </a:bodyPr>
          <a:lstStyle/>
          <a:p>
            <a:pPr>
              <a:lnSpc>
                <a:spcPct val="95000"/>
              </a:lnSpc>
              <a:spcBef>
                <a:spcPts val="600"/>
              </a:spcBef>
            </a:pPr>
            <a:r>
              <a:rPr lang="en-GB" dirty="0"/>
              <a:t>PROMS are now often included as a measure of treatment effectiveness in clinical trials and the FDA and the EMA have released guidance and reflection papers on their use in drug development</a:t>
            </a:r>
            <a:r>
              <a:rPr lang="en-GB" baseline="30000" dirty="0"/>
              <a:t>1–3</a:t>
            </a:r>
            <a:r>
              <a:rPr lang="en-GB" dirty="0"/>
              <a:t> </a:t>
            </a:r>
          </a:p>
          <a:p>
            <a:pPr>
              <a:lnSpc>
                <a:spcPct val="95000"/>
              </a:lnSpc>
              <a:spcBef>
                <a:spcPts val="600"/>
              </a:spcBef>
            </a:pPr>
            <a:r>
              <a:rPr lang="en-GB" dirty="0"/>
              <a:t>PROMs are also being used in routine outcome measurement, e.g.: </a:t>
            </a:r>
          </a:p>
          <a:p>
            <a:pPr lvl="1">
              <a:lnSpc>
                <a:spcPct val="95000"/>
              </a:lnSpc>
              <a:spcBef>
                <a:spcPts val="600"/>
              </a:spcBef>
            </a:pPr>
            <a:r>
              <a:rPr lang="en-GB" sz="1600" dirty="0"/>
              <a:t>NHS in England is an example of a healthcare system where PROMS data </a:t>
            </a:r>
            <a:br>
              <a:rPr lang="en-GB" sz="1600" dirty="0"/>
            </a:br>
            <a:r>
              <a:rPr lang="en-GB" sz="1600" dirty="0"/>
              <a:t>(EQ-5D-3L, Oxford Hip Score and Oxford Knee Score) are being captured at a national level to help assess the impact of interventions on a patient’s self-perceived health</a:t>
            </a:r>
            <a:r>
              <a:rPr lang="en-GB" sz="1600" baseline="30000" dirty="0"/>
              <a:t>4,5</a:t>
            </a:r>
          </a:p>
          <a:p>
            <a:pPr lvl="1">
              <a:lnSpc>
                <a:spcPct val="95000"/>
              </a:lnSpc>
              <a:spcBef>
                <a:spcPts val="600"/>
              </a:spcBef>
            </a:pPr>
            <a:r>
              <a:rPr lang="en-GB" sz="1600" dirty="0"/>
              <a:t>In a provincial health system in Canada (152 urban and rural sites), the use of the EQ-5D-5L in the community rehabilitation setting was reported to add value at the clinical (micro), programmatic (meso) and health-system (macro) levels. Its use was also seen to promote the importance of incorporating the patient’s voice into outcome measurement</a:t>
            </a:r>
            <a:r>
              <a:rPr lang="en-GB" sz="1600" baseline="30000" dirty="0"/>
              <a:t>6</a:t>
            </a:r>
          </a:p>
          <a:p>
            <a:pPr marL="0" indent="0">
              <a:lnSpc>
                <a:spcPct val="95000"/>
              </a:lnSpc>
              <a:spcBef>
                <a:spcPts val="600"/>
              </a:spcBef>
              <a:buNone/>
            </a:pP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42A32A-208C-3E23-996D-6D110A49C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B98C3-C296-2E42-BED0-9B90356BF753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D1977C-55A1-C5B0-3F5D-E6758E41DD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/>
              <a:t>EuroQol: Translating EQ-5D</a:t>
            </a:r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14286D84-3472-7082-2DEA-010678FC2CF5}"/>
              </a:ext>
            </a:extLst>
          </p:cNvPr>
          <p:cNvSpPr txBox="1">
            <a:spLocks/>
          </p:cNvSpPr>
          <p:nvPr/>
        </p:nvSpPr>
        <p:spPr>
          <a:xfrm>
            <a:off x="590032" y="650472"/>
            <a:ext cx="7967229" cy="30566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005C7F"/>
                </a:solidFill>
                <a:latin typeface="Open Sans"/>
                <a:ea typeface="+mj-ea"/>
                <a:cs typeface="Open Sans"/>
              </a:defRPr>
            </a:lvl1pPr>
          </a:lstStyle>
          <a:p>
            <a:r>
              <a:rPr lang="en-GB" dirty="0"/>
              <a:t>Uses of PROMs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D29D894-6F18-D299-3A23-9254C26C90D0}"/>
              </a:ext>
            </a:extLst>
          </p:cNvPr>
          <p:cNvSpPr txBox="1"/>
          <p:nvPr/>
        </p:nvSpPr>
        <p:spPr>
          <a:xfrm>
            <a:off x="515389" y="4474904"/>
            <a:ext cx="4056612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800" dirty="0"/>
              <a:t>1. FDA, 2009; 2. EMA, 2016; 3. EMA, 2014; 4. NHS, 2023; 5. NJR, 2022; 6. Churchill et al, 2021</a:t>
            </a:r>
            <a:br>
              <a:rPr lang="en-GB" sz="800" dirty="0"/>
            </a:br>
            <a:r>
              <a:rPr lang="en-GB" sz="800" dirty="0"/>
              <a:t>EMA: European Medicines Agency, FDA: Food and Drug Administration</a:t>
            </a:r>
          </a:p>
        </p:txBody>
      </p:sp>
    </p:spTree>
    <p:extLst>
      <p:ext uri="{BB962C8B-B14F-4D97-AF65-F5344CB8AC3E}">
        <p14:creationId xmlns:p14="http://schemas.microsoft.com/office/powerpoint/2010/main" val="10987181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6CC510-26D7-8C69-2E53-CDA63ECC39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1174" y="1161700"/>
            <a:ext cx="8174484" cy="3018220"/>
          </a:xfrm>
        </p:spPr>
        <p:txBody>
          <a:bodyPr>
            <a:noAutofit/>
          </a:bodyPr>
          <a:lstStyle/>
          <a:p>
            <a:pPr>
              <a:lnSpc>
                <a:spcPct val="95000"/>
              </a:lnSpc>
              <a:spcBef>
                <a:spcPts val="600"/>
              </a:spcBef>
            </a:pPr>
            <a:r>
              <a:rPr lang="en-GB" dirty="0"/>
              <a:t>PROMs tend to be initially developed in a single (source) language – often English </a:t>
            </a:r>
          </a:p>
          <a:p>
            <a:pPr>
              <a:lnSpc>
                <a:spcPct val="95000"/>
              </a:lnSpc>
              <a:spcBef>
                <a:spcPts val="600"/>
              </a:spcBef>
            </a:pPr>
            <a:r>
              <a:rPr lang="en-GB" dirty="0"/>
              <a:t>Most of the world’s population do not speak English, but there is a demand for PROMs in different countries around the world </a:t>
            </a:r>
          </a:p>
          <a:p>
            <a:pPr>
              <a:lnSpc>
                <a:spcPct val="95000"/>
              </a:lnSpc>
              <a:spcBef>
                <a:spcPts val="600"/>
              </a:spcBef>
            </a:pPr>
            <a:r>
              <a:rPr lang="en-GB" dirty="0"/>
              <a:t>Therefore, PROMs often need to be translated from the source language to a variety of ‘target’ languages </a:t>
            </a:r>
          </a:p>
          <a:p>
            <a:pPr marL="0" indent="0">
              <a:lnSpc>
                <a:spcPct val="95000"/>
              </a:lnSpc>
              <a:spcBef>
                <a:spcPts val="600"/>
              </a:spcBef>
              <a:buNone/>
            </a:pP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B725DB-D782-C0B0-A743-EC12E8837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B98C3-C296-2E42-BED0-9B90356BF753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967689-CDE5-3828-CF71-CB9B64BDD7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/>
              <a:t>EuroQol: Translating EQ-5D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D25F6E0-FEC4-FDB8-79DF-694E8E3EC7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3868" y="2487930"/>
            <a:ext cx="3734868" cy="2205990"/>
          </a:xfrm>
          <a:prstGeom prst="rect">
            <a:avLst/>
          </a:prstGeom>
        </p:spPr>
      </p:pic>
      <p:sp>
        <p:nvSpPr>
          <p:cNvPr id="4" name="Titel 1">
            <a:extLst>
              <a:ext uri="{FF2B5EF4-FFF2-40B4-BE49-F238E27FC236}">
                <a16:creationId xmlns:a16="http://schemas.microsoft.com/office/drawing/2014/main" id="{37CFC348-D635-9210-FB54-A2FE873C298C}"/>
              </a:ext>
            </a:extLst>
          </p:cNvPr>
          <p:cNvSpPr txBox="1">
            <a:spLocks/>
          </p:cNvSpPr>
          <p:nvPr/>
        </p:nvSpPr>
        <p:spPr>
          <a:xfrm>
            <a:off x="612892" y="650472"/>
            <a:ext cx="7967229" cy="30566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005C7F"/>
                </a:solidFill>
                <a:latin typeface="Open Sans"/>
                <a:ea typeface="+mj-ea"/>
                <a:cs typeface="Open Sans"/>
              </a:defRPr>
            </a:lvl1pPr>
          </a:lstStyle>
          <a:p>
            <a:r>
              <a:rPr lang="en-GB" dirty="0"/>
              <a:t>Why do PROMs need to be translated?</a:t>
            </a:r>
          </a:p>
        </p:txBody>
      </p:sp>
    </p:spTree>
    <p:extLst>
      <p:ext uri="{BB962C8B-B14F-4D97-AF65-F5344CB8AC3E}">
        <p14:creationId xmlns:p14="http://schemas.microsoft.com/office/powerpoint/2010/main" val="15939368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396615-2D65-0476-5D40-89CBA5EA74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816" y="1433528"/>
            <a:ext cx="5121158" cy="3018220"/>
          </a:xfrm>
        </p:spPr>
        <p:txBody>
          <a:bodyPr>
            <a:noAutofit/>
          </a:bodyPr>
          <a:lstStyle/>
          <a:p>
            <a:pPr>
              <a:lnSpc>
                <a:spcPct val="95000"/>
              </a:lnSpc>
              <a:spcBef>
                <a:spcPts val="600"/>
              </a:spcBef>
            </a:pPr>
            <a:r>
              <a:rPr lang="en-GB" dirty="0"/>
              <a:t>The translation process needs to be rigorous and robust to ensure that the psychometric properties of the original source instrument are not compromised</a:t>
            </a:r>
          </a:p>
          <a:p>
            <a:pPr>
              <a:lnSpc>
                <a:spcPct val="95000"/>
              </a:lnSpc>
              <a:spcBef>
                <a:spcPts val="600"/>
              </a:spcBef>
            </a:pPr>
            <a:r>
              <a:rPr lang="en-GB" dirty="0"/>
              <a:t>Poor translations can undermine the credibility of a study’s findings and the ability to compare or aggregate results across countries</a:t>
            </a:r>
          </a:p>
          <a:p>
            <a:pPr>
              <a:lnSpc>
                <a:spcPct val="95000"/>
              </a:lnSpc>
              <a:spcBef>
                <a:spcPts val="600"/>
              </a:spcBef>
            </a:pPr>
            <a:r>
              <a:rPr lang="en-GB" dirty="0"/>
              <a:t>Well-accepted methodologies exist that should be followed when translating a PROM</a:t>
            </a:r>
            <a:r>
              <a:rPr lang="en-GB" baseline="30000" dirty="0"/>
              <a:t>1,2</a:t>
            </a:r>
          </a:p>
          <a:p>
            <a:pPr>
              <a:lnSpc>
                <a:spcPct val="95000"/>
              </a:lnSpc>
              <a:spcBef>
                <a:spcPts val="600"/>
              </a:spcBef>
            </a:pPr>
            <a:r>
              <a:rPr lang="en-GB" dirty="0"/>
              <a:t>Later in this slide deck, we describe in detail the EuroQol guidelines for translating EQ-5D </a:t>
            </a:r>
          </a:p>
          <a:p>
            <a:pPr>
              <a:lnSpc>
                <a:spcPct val="95000"/>
              </a:lnSpc>
              <a:spcBef>
                <a:spcPts val="600"/>
              </a:spcBef>
            </a:pPr>
            <a:endParaRPr lang="en-GB" dirty="0"/>
          </a:p>
          <a:p>
            <a:pPr>
              <a:lnSpc>
                <a:spcPct val="95000"/>
              </a:lnSpc>
              <a:spcBef>
                <a:spcPts val="600"/>
              </a:spcBef>
            </a:pP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66A6CE-4F28-EF35-8890-759A8051D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B98C3-C296-2E42-BED0-9B90356BF753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46C0FF-A5EE-9C77-1D10-CCF1B9D796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/>
              <a:t>EuroQol: Translating EQ-5D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63DC16A-700E-ECDC-6C65-D7B644ECB9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3726" y="1573502"/>
            <a:ext cx="2648818" cy="2735608"/>
          </a:xfrm>
          <a:prstGeom prst="rect">
            <a:avLst/>
          </a:prstGeom>
        </p:spPr>
      </p:pic>
      <p:sp>
        <p:nvSpPr>
          <p:cNvPr id="9" name="Titel 1">
            <a:extLst>
              <a:ext uri="{FF2B5EF4-FFF2-40B4-BE49-F238E27FC236}">
                <a16:creationId xmlns:a16="http://schemas.microsoft.com/office/drawing/2014/main" id="{266BF5B4-CA12-3521-C0C1-590F9F7E0CFC}"/>
              </a:ext>
            </a:extLst>
          </p:cNvPr>
          <p:cNvSpPr txBox="1">
            <a:spLocks/>
          </p:cNvSpPr>
          <p:nvPr/>
        </p:nvSpPr>
        <p:spPr>
          <a:xfrm>
            <a:off x="612892" y="650472"/>
            <a:ext cx="7967229" cy="30566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005C7F"/>
                </a:solidFill>
                <a:latin typeface="Open Sans"/>
                <a:ea typeface="+mj-ea"/>
                <a:cs typeface="Open Sans"/>
              </a:defRPr>
            </a:lvl1pPr>
          </a:lstStyle>
          <a:p>
            <a:r>
              <a:rPr lang="en-GB" dirty="0"/>
              <a:t>A rigorous and robust translation process is important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29587A4-4582-6268-F040-D68B1FFB20FE}"/>
              </a:ext>
            </a:extLst>
          </p:cNvPr>
          <p:cNvSpPr txBox="1"/>
          <p:nvPr/>
        </p:nvSpPr>
        <p:spPr>
          <a:xfrm>
            <a:off x="515389" y="4598014"/>
            <a:ext cx="4056612" cy="21544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800" dirty="0"/>
              <a:t>1. Wild et al, 2005; 2. Rabin et al, 2014</a:t>
            </a:r>
          </a:p>
        </p:txBody>
      </p:sp>
    </p:spTree>
    <p:extLst>
      <p:ext uri="{BB962C8B-B14F-4D97-AF65-F5344CB8AC3E}">
        <p14:creationId xmlns:p14="http://schemas.microsoft.com/office/powerpoint/2010/main" val="2860262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D25BD6-748E-1C55-6B7D-6F71410A24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592" y="1159207"/>
            <a:ext cx="4987654" cy="3189907"/>
          </a:xfrm>
        </p:spPr>
        <p:txBody>
          <a:bodyPr>
            <a:noAutofit/>
          </a:bodyPr>
          <a:lstStyle/>
          <a:p>
            <a:pPr>
              <a:lnSpc>
                <a:spcPct val="95000"/>
              </a:lnSpc>
              <a:spcBef>
                <a:spcPts val="600"/>
              </a:spcBef>
            </a:pPr>
            <a:r>
              <a:rPr lang="en-GB" dirty="0"/>
              <a:t>When translating a PROM, it is not enough to simply translate the words from one language to another </a:t>
            </a:r>
          </a:p>
          <a:p>
            <a:pPr>
              <a:lnSpc>
                <a:spcPct val="95000"/>
              </a:lnSpc>
              <a:spcBef>
                <a:spcPts val="600"/>
              </a:spcBef>
            </a:pPr>
            <a:r>
              <a:rPr lang="en-GB" dirty="0"/>
              <a:t>The language and content in the translation must be acceptable and relevant for the target population</a:t>
            </a:r>
          </a:p>
          <a:p>
            <a:pPr>
              <a:lnSpc>
                <a:spcPct val="95000"/>
              </a:lnSpc>
              <a:spcBef>
                <a:spcPts val="600"/>
              </a:spcBef>
            </a:pPr>
            <a:r>
              <a:rPr lang="en-GB" dirty="0"/>
              <a:t>Careful translation, or even adaptation of items to make them culturally relevant, is critical</a:t>
            </a:r>
          </a:p>
          <a:p>
            <a:pPr>
              <a:lnSpc>
                <a:spcPct val="95000"/>
              </a:lnSpc>
              <a:spcBef>
                <a:spcPts val="600"/>
              </a:spcBef>
            </a:pPr>
            <a:r>
              <a:rPr lang="en-GB" dirty="0"/>
              <a:t>For, example trying to gain insight on physical functioning by asking about playing golf or vacuuming wouldn’t be appropriate in many countries</a:t>
            </a:r>
          </a:p>
          <a:p>
            <a:pPr marL="457200" lvl="1" indent="0">
              <a:lnSpc>
                <a:spcPct val="95000"/>
              </a:lnSpc>
              <a:spcBef>
                <a:spcPts val="600"/>
              </a:spcBef>
              <a:buNone/>
            </a:pP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8F02D7-BA89-3F7E-8442-5CB86FC76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B98C3-C296-2E42-BED0-9B90356BF753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38EEB6-836D-CF74-A537-A249C64A59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/>
              <a:t>EuroQol: Translating EQ-5D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8BEDFEE-BB3F-45F1-D25F-223369AE68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9437" y="1542203"/>
            <a:ext cx="3067364" cy="2571750"/>
          </a:xfrm>
          <a:prstGeom prst="rect">
            <a:avLst/>
          </a:prstGeom>
        </p:spPr>
      </p:pic>
      <p:sp>
        <p:nvSpPr>
          <p:cNvPr id="9" name="Titel 1">
            <a:extLst>
              <a:ext uri="{FF2B5EF4-FFF2-40B4-BE49-F238E27FC236}">
                <a16:creationId xmlns:a16="http://schemas.microsoft.com/office/drawing/2014/main" id="{E81CFA7B-B222-10A7-736A-6ED1F6DF991F}"/>
              </a:ext>
            </a:extLst>
          </p:cNvPr>
          <p:cNvSpPr txBox="1">
            <a:spLocks/>
          </p:cNvSpPr>
          <p:nvPr/>
        </p:nvSpPr>
        <p:spPr>
          <a:xfrm>
            <a:off x="612892" y="650472"/>
            <a:ext cx="7967229" cy="30566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005C7F"/>
                </a:solidFill>
                <a:latin typeface="Open Sans"/>
                <a:ea typeface="+mj-ea"/>
                <a:cs typeface="Open Sans"/>
              </a:defRPr>
            </a:lvl1pPr>
          </a:lstStyle>
          <a:p>
            <a:r>
              <a:rPr lang="en-GB" dirty="0"/>
              <a:t>Some challenges around translating a PROM…</a:t>
            </a:r>
          </a:p>
        </p:txBody>
      </p:sp>
    </p:spTree>
    <p:extLst>
      <p:ext uri="{BB962C8B-B14F-4D97-AF65-F5344CB8AC3E}">
        <p14:creationId xmlns:p14="http://schemas.microsoft.com/office/powerpoint/2010/main" val="26093266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0E9365BB-D47B-E5E2-78BE-544936A365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125324" y="1068704"/>
            <a:ext cx="1652916" cy="1727513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FD9500-DFF0-D93F-3B57-0F48CAA079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B98C3-C296-2E42-BED0-9B90356BF753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130643-C3ED-CBC9-699B-906EB8E59A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/>
              <a:t>EuroQol: Translating EQ-5D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5D9EBDF-F0B4-4909-78D5-A05A91AEC6FD}"/>
              </a:ext>
            </a:extLst>
          </p:cNvPr>
          <p:cNvSpPr txBox="1">
            <a:spLocks/>
          </p:cNvSpPr>
          <p:nvPr/>
        </p:nvSpPr>
        <p:spPr>
          <a:xfrm>
            <a:off x="515389" y="1554720"/>
            <a:ext cx="6137148" cy="23709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AAB7B6"/>
              </a:buClr>
              <a:buSzPct val="110000"/>
              <a:buFont typeface="Lucida Grande"/>
              <a:buChar char="■"/>
              <a:defRPr sz="1800" kern="1200">
                <a:solidFill>
                  <a:srgbClr val="005C7F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AAB7B6"/>
              </a:buClr>
              <a:buSzPct val="80000"/>
              <a:buFont typeface="Lucida Grande"/>
              <a:buChar char="-"/>
              <a:defRPr sz="1800" kern="1200">
                <a:solidFill>
                  <a:srgbClr val="005C7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AAB7B6"/>
              </a:buClr>
              <a:buSzPct val="80000"/>
              <a:buFont typeface="Lucida Grande"/>
              <a:buChar char="-"/>
              <a:defRPr sz="1800" kern="1200">
                <a:solidFill>
                  <a:srgbClr val="005C7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AAB7B6"/>
              </a:buClr>
              <a:buSzPct val="80000"/>
              <a:buFont typeface="Lucida Grande"/>
              <a:buChar char="-"/>
              <a:defRPr sz="1800" kern="1200">
                <a:solidFill>
                  <a:srgbClr val="005C7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AAB7B6"/>
              </a:buClr>
              <a:buSzPct val="80000"/>
              <a:buFont typeface="Lucida Grande"/>
              <a:buChar char="-"/>
              <a:defRPr sz="1800" kern="1200">
                <a:solidFill>
                  <a:srgbClr val="005C7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5000"/>
              </a:lnSpc>
              <a:spcBef>
                <a:spcPts val="600"/>
              </a:spcBef>
            </a:pPr>
            <a:r>
              <a:rPr lang="en-GB" dirty="0"/>
              <a:t>Let’s look at an example of how EuroQol would translate EQ-5D* from </a:t>
            </a:r>
            <a:r>
              <a:rPr lang="en-GB" b="1" dirty="0">
                <a:solidFill>
                  <a:schemeClr val="accent3"/>
                </a:solidFill>
              </a:rPr>
              <a:t>English</a:t>
            </a:r>
            <a:r>
              <a:rPr lang="en-GB" b="1" dirty="0"/>
              <a:t> </a:t>
            </a:r>
            <a:r>
              <a:rPr lang="en-GB" dirty="0"/>
              <a:t>to</a:t>
            </a:r>
            <a:r>
              <a:rPr lang="en-GB" b="1" dirty="0"/>
              <a:t> </a:t>
            </a:r>
            <a:r>
              <a:rPr lang="en-GB" b="1" dirty="0">
                <a:solidFill>
                  <a:schemeClr val="accent3"/>
                </a:solidFill>
              </a:rPr>
              <a:t>Italian</a:t>
            </a:r>
          </a:p>
          <a:p>
            <a:pPr>
              <a:lnSpc>
                <a:spcPct val="95000"/>
              </a:lnSpc>
              <a:spcBef>
                <a:spcPts val="600"/>
              </a:spcBef>
            </a:pPr>
            <a:r>
              <a:rPr lang="en-GB" dirty="0"/>
              <a:t>EuroQol uses a rigorous, standardised, state-of-the-art translation procedure that is based on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/>
              <a:t>internationally accepted guidelines</a:t>
            </a:r>
          </a:p>
          <a:p>
            <a:pPr>
              <a:lnSpc>
                <a:spcPct val="95000"/>
              </a:lnSpc>
              <a:spcBef>
                <a:spcPts val="600"/>
              </a:spcBef>
            </a:pPr>
            <a:r>
              <a:rPr lang="en-GB" dirty="0"/>
              <a:t>EuroQol’s in-house </a:t>
            </a:r>
            <a:r>
              <a:rPr lang="en-GB" b="1" dirty="0">
                <a:solidFill>
                  <a:schemeClr val="accent3"/>
                </a:solidFill>
              </a:rPr>
              <a:t>Version Management Committee </a:t>
            </a:r>
            <a:r>
              <a:rPr lang="en-GB" dirty="0"/>
              <a:t>(VMC) oversees all translation work and is responsible for quality assurance of all new translations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9C20C07-B4DB-68C4-C0D2-D6421F565B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5733" y="3691445"/>
            <a:ext cx="1676804" cy="1014291"/>
          </a:xfrm>
          <a:prstGeom prst="rect">
            <a:avLst/>
          </a:prstGeom>
        </p:spPr>
      </p:pic>
      <p:sp>
        <p:nvSpPr>
          <p:cNvPr id="4" name="Titel 1">
            <a:extLst>
              <a:ext uri="{FF2B5EF4-FFF2-40B4-BE49-F238E27FC236}">
                <a16:creationId xmlns:a16="http://schemas.microsoft.com/office/drawing/2014/main" id="{36CB3EC3-8EF3-25E3-5486-D3AFF93C0B5A}"/>
              </a:ext>
            </a:extLst>
          </p:cNvPr>
          <p:cNvSpPr txBox="1">
            <a:spLocks/>
          </p:cNvSpPr>
          <p:nvPr/>
        </p:nvSpPr>
        <p:spPr>
          <a:xfrm>
            <a:off x="612892" y="650472"/>
            <a:ext cx="7967229" cy="30566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005C7F"/>
                </a:solidFill>
                <a:latin typeface="Open Sans"/>
                <a:ea typeface="+mj-ea"/>
                <a:cs typeface="Open Sans"/>
              </a:defRPr>
            </a:lvl1pPr>
          </a:lstStyle>
          <a:p>
            <a:r>
              <a:rPr lang="en-GB" dirty="0"/>
              <a:t>The EuroQol process for translating a PROM </a:t>
            </a:r>
            <a:br>
              <a:rPr lang="en-GB" dirty="0"/>
            </a:br>
            <a:r>
              <a:rPr lang="en-GB" dirty="0"/>
              <a:t>– using EQ-5D as an example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7F19356-4AD0-10CB-01C3-469C25CFD023}"/>
              </a:ext>
            </a:extLst>
          </p:cNvPr>
          <p:cNvSpPr txBox="1"/>
          <p:nvPr/>
        </p:nvSpPr>
        <p:spPr>
          <a:xfrm>
            <a:off x="515389" y="4598014"/>
            <a:ext cx="4056612" cy="21544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800" dirty="0"/>
              <a:t>* Could be EQ-5D-3L, EQ-5D-5L or EQ-5D-Y</a:t>
            </a:r>
          </a:p>
        </p:txBody>
      </p:sp>
    </p:spTree>
    <p:extLst>
      <p:ext uri="{BB962C8B-B14F-4D97-AF65-F5344CB8AC3E}">
        <p14:creationId xmlns:p14="http://schemas.microsoft.com/office/powerpoint/2010/main" val="6084170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F0AC73E-579E-147A-8331-B5DA346854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5554" y="2823471"/>
            <a:ext cx="4170680" cy="1934874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A4D6E6-90ED-BBB6-9F27-A8BED55947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437" y="1161662"/>
            <a:ext cx="7967229" cy="3018220"/>
          </a:xfrm>
        </p:spPr>
        <p:txBody>
          <a:bodyPr>
            <a:noAutofit/>
          </a:bodyPr>
          <a:lstStyle/>
          <a:p>
            <a:pPr>
              <a:lnSpc>
                <a:spcPct val="95000"/>
              </a:lnSpc>
              <a:spcBef>
                <a:spcPts val="600"/>
              </a:spcBef>
            </a:pPr>
            <a:r>
              <a:rPr lang="en-GB" dirty="0"/>
              <a:t>The overall translation process, which consists of three stages,</a:t>
            </a:r>
            <a:br>
              <a:rPr lang="en-GB" dirty="0"/>
            </a:br>
            <a:r>
              <a:rPr lang="en-GB" dirty="0"/>
              <a:t>can be represented by the figure below</a:t>
            </a:r>
          </a:p>
          <a:p>
            <a:pPr>
              <a:lnSpc>
                <a:spcPct val="95000"/>
              </a:lnSpc>
              <a:spcBef>
                <a:spcPts val="600"/>
              </a:spcBef>
            </a:pPr>
            <a:r>
              <a:rPr lang="en-GB" dirty="0"/>
              <a:t>In the following slides, we describe each of the main stages of the process:</a:t>
            </a:r>
            <a:br>
              <a:rPr lang="en-GB" dirty="0"/>
            </a:br>
            <a:r>
              <a:rPr lang="en-GB" dirty="0"/>
              <a:t>1. Forward translation; 2. Backward translation; 3. Cognitive debriefing</a:t>
            </a:r>
          </a:p>
          <a:p>
            <a:pPr>
              <a:lnSpc>
                <a:spcPct val="95000"/>
              </a:lnSpc>
              <a:spcBef>
                <a:spcPts val="600"/>
              </a:spcBef>
            </a:pPr>
            <a:r>
              <a:rPr lang="en-GB" dirty="0"/>
              <a:t>A member of the Version Management Committee reviews and provides feedback to the translation team at each stage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11B53D-A46C-6F5D-686B-3AD4C0CCF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B98C3-C296-2E42-BED0-9B90356BF753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F014BC-7D79-520C-C99C-4304236847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/>
              <a:t>EuroQol: Translating EQ-5D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ED2B216-C9F5-C8B0-354E-4E946E35E6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6794" y="963618"/>
            <a:ext cx="1329376" cy="846905"/>
          </a:xfrm>
          <a:prstGeom prst="rect">
            <a:avLst/>
          </a:prstGeom>
        </p:spPr>
      </p:pic>
      <p:sp>
        <p:nvSpPr>
          <p:cNvPr id="11" name="Titel 1">
            <a:extLst>
              <a:ext uri="{FF2B5EF4-FFF2-40B4-BE49-F238E27FC236}">
                <a16:creationId xmlns:a16="http://schemas.microsoft.com/office/drawing/2014/main" id="{F481B0E7-18D3-94E7-509C-CCE1E56E5C98}"/>
              </a:ext>
            </a:extLst>
          </p:cNvPr>
          <p:cNvSpPr txBox="1">
            <a:spLocks/>
          </p:cNvSpPr>
          <p:nvPr/>
        </p:nvSpPr>
        <p:spPr>
          <a:xfrm>
            <a:off x="594129" y="657956"/>
            <a:ext cx="7967229" cy="30566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005C7F"/>
                </a:solidFill>
                <a:latin typeface="Open Sans"/>
                <a:ea typeface="+mj-ea"/>
                <a:cs typeface="Open Sans"/>
              </a:defRPr>
            </a:lvl1pPr>
          </a:lstStyle>
          <a:p>
            <a:r>
              <a:rPr lang="en-GB" dirty="0"/>
              <a:t>The translation process: Overview</a:t>
            </a:r>
          </a:p>
        </p:txBody>
      </p:sp>
    </p:spTree>
    <p:extLst>
      <p:ext uri="{BB962C8B-B14F-4D97-AF65-F5344CB8AC3E}">
        <p14:creationId xmlns:p14="http://schemas.microsoft.com/office/powerpoint/2010/main" val="2830048519"/>
      </p:ext>
    </p:extLst>
  </p:cSld>
  <p:clrMapOvr>
    <a:masterClrMapping/>
  </p:clrMapOvr>
</p:sld>
</file>

<file path=ppt/theme/theme1.xml><?xml version="1.0" encoding="utf-8"?>
<a:theme xmlns:a="http://schemas.openxmlformats.org/drawingml/2006/main" name="EuroQol-08">
  <a:themeElements>
    <a:clrScheme name="Aangepast 1">
      <a:dk1>
        <a:sysClr val="windowText" lastClr="000000"/>
      </a:dk1>
      <a:lt1>
        <a:sysClr val="window" lastClr="FFFFFF"/>
      </a:lt1>
      <a:dk2>
        <a:srgbClr val="216F90"/>
      </a:dk2>
      <a:lt2>
        <a:srgbClr val="EEECE1"/>
      </a:lt2>
      <a:accent1>
        <a:srgbClr val="216F90"/>
      </a:accent1>
      <a:accent2>
        <a:srgbClr val="227C66"/>
      </a:accent2>
      <a:accent3>
        <a:srgbClr val="5C9E89"/>
      </a:accent3>
      <a:accent4>
        <a:srgbClr val="58585A"/>
      </a:accent4>
      <a:accent5>
        <a:srgbClr val="868787"/>
      </a:accent5>
      <a:accent6>
        <a:srgbClr val="F79646"/>
      </a:accent6>
      <a:hlink>
        <a:srgbClr val="8B9D9C"/>
      </a:hlink>
      <a:folHlink>
        <a:srgbClr val="8B9D9C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AAB7B6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uroQol-09-2018" id="{8EA57A29-DAF6-5A46-B1A4-5BE44AFB7C71}" vid="{53CE506B-6A18-6F41-BBA8-B040212780DA}"/>
    </a:ext>
  </a:extLst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ba843d5-0d17-40e8-b56d-34cf7bc4c509">
      <Terms xmlns="http://schemas.microsoft.com/office/infopath/2007/PartnerControls"/>
    </lcf76f155ced4ddcb4097134ff3c332f>
    <TaxCatchAll xmlns="cf853fbf-0f91-4cf4-a73e-7c3ad43d50e2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4EA6CDB33E07B46BA148AB3C7E178FB" ma:contentTypeVersion="14" ma:contentTypeDescription="Een nieuw document maken." ma:contentTypeScope="" ma:versionID="029b70203128e9b323c157ba1678da37">
  <xsd:schema xmlns:xsd="http://www.w3.org/2001/XMLSchema" xmlns:xs="http://www.w3.org/2001/XMLSchema" xmlns:p="http://schemas.microsoft.com/office/2006/metadata/properties" xmlns:ns2="4ba843d5-0d17-40e8-b56d-34cf7bc4c509" xmlns:ns3="cf853fbf-0f91-4cf4-a73e-7c3ad43d50e2" targetNamespace="http://schemas.microsoft.com/office/2006/metadata/properties" ma:root="true" ma:fieldsID="503ebd00625c7c5112f1bddd629d2348" ns2:_="" ns3:_="">
    <xsd:import namespace="4ba843d5-0d17-40e8-b56d-34cf7bc4c509"/>
    <xsd:import namespace="cf853fbf-0f91-4cf4-a73e-7c3ad43d50e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SearchPropertie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ba843d5-0d17-40e8-b56d-34cf7bc4c50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Afbeeldingtags" ma:readOnly="false" ma:fieldId="{5cf76f15-5ced-4ddc-b409-7134ff3c332f}" ma:taxonomyMulti="true" ma:sspId="6f72f27b-f989-48c3-999a-f20f870c1ee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853fbf-0f91-4cf4-a73e-7c3ad43d50e2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6147a1e2-d228-4aec-b91e-745e73fd6133}" ma:internalName="TaxCatchAll" ma:showField="CatchAllData" ma:web="cf853fbf-0f91-4cf4-a73e-7c3ad43d50e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CD5EE21-3369-401F-AD0B-F2196637E06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76DC06C-8574-44A4-B977-7C887AC87664}">
  <ds:schemaRefs>
    <ds:schemaRef ds:uri="http://purl.org/dc/dcmitype/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www.w3.org/XML/1998/namespace"/>
    <ds:schemaRef ds:uri="c315b40a-f6a4-4c75-9cae-497fb89a1a91"/>
    <ds:schemaRef ds:uri="http://schemas.openxmlformats.org/package/2006/metadata/core-properties"/>
    <ds:schemaRef ds:uri="http://purl.org/dc/terms/"/>
    <ds:schemaRef ds:uri="4ba843d5-0d17-40e8-b56d-34cf7bc4c509"/>
    <ds:schemaRef ds:uri="cf853fbf-0f91-4cf4-a73e-7c3ad43d50e2"/>
  </ds:schemaRefs>
</ds:datastoreItem>
</file>

<file path=customXml/itemProps3.xml><?xml version="1.0" encoding="utf-8"?>
<ds:datastoreItem xmlns:ds="http://schemas.openxmlformats.org/officeDocument/2006/customXml" ds:itemID="{79702D5C-CFF6-46DE-83EF-E78B981059E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ba843d5-0d17-40e8-b56d-34cf7bc4c509"/>
    <ds:schemaRef ds:uri="cf853fbf-0f91-4cf4-a73e-7c3ad43d50e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10a. EQ Corporate Powerpoint Presentation Template 2018 widescreen</Template>
  <TotalTime>12907</TotalTime>
  <Words>1915</Words>
  <Application>Microsoft Office PowerPoint</Application>
  <PresentationFormat>On-screen Show (16:9)</PresentationFormat>
  <Paragraphs>166</Paragraphs>
  <Slides>19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Lucida Grande</vt:lpstr>
      <vt:lpstr>Open Sans</vt:lpstr>
      <vt:lpstr>EuroQol-08</vt:lpstr>
      <vt:lpstr>Translating Patient-Reported Outcome Measures for use around the world:  The example of EQ-5D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Completion of the translation process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Mandy van Reenen</dc:creator>
  <cp:lastModifiedBy>Mandy van Reenen</cp:lastModifiedBy>
  <cp:revision>268</cp:revision>
  <cp:lastPrinted>2023-09-04T10:18:48Z</cp:lastPrinted>
  <dcterms:created xsi:type="dcterms:W3CDTF">2018-01-31T12:07:22Z</dcterms:created>
  <dcterms:modified xsi:type="dcterms:W3CDTF">2024-04-18T08:27:57Z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0x01010054EA6CDB33E07B46BA148AB3C7E178FB</vt:lpwstr>
  </property>
  <property fmtid="{D5CDD505-2E9C-101B-9397-08002B2CF9AE}" pid="3" name="MediaServiceImageTags">
    <vt:lpwstr/>
  </property>
</Properties>
</file>